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7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380" r:id="rId4"/>
    <p:sldId id="364" r:id="rId5"/>
    <p:sldId id="391" r:id="rId6"/>
    <p:sldId id="365" r:id="rId7"/>
    <p:sldId id="390" r:id="rId8"/>
    <p:sldId id="392" r:id="rId9"/>
    <p:sldId id="393" r:id="rId10"/>
    <p:sldId id="396" r:id="rId11"/>
    <p:sldId id="394" r:id="rId12"/>
    <p:sldId id="395" r:id="rId13"/>
    <p:sldId id="397" r:id="rId14"/>
    <p:sldId id="293" r:id="rId15"/>
  </p:sldIdLst>
  <p:sldSz cx="12192000" cy="6858000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3399"/>
    <a:srgbClr val="000099"/>
    <a:srgbClr val="000066"/>
    <a:srgbClr val="800000"/>
    <a:srgbClr val="003300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96" autoAdjust="0"/>
    <p:restoredTop sz="94741" autoAdjust="0"/>
  </p:normalViewPr>
  <p:slideViewPr>
    <p:cSldViewPr>
      <p:cViewPr varScale="1">
        <p:scale>
          <a:sx n="105" d="100"/>
          <a:sy n="105" d="100"/>
        </p:scale>
        <p:origin x="65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75" d="100"/>
          <a:sy n="75" d="100"/>
        </p:scale>
        <p:origin x="-1368" y="-72"/>
      </p:cViewPr>
      <p:guideLst>
        <p:guide orient="horz" pos="2932"/>
        <p:guide pos="221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C6E01B-186B-4E95-A37B-108DD729B482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F101AA-BAED-41A0-BAB6-3E1B396B6835}">
      <dgm:prSet phldrT="[Text]" custT="1"/>
      <dgm:spPr/>
      <dgm:t>
        <a:bodyPr/>
        <a:lstStyle/>
        <a:p>
          <a:r>
            <a:rPr lang="en-US" sz="1600" dirty="0"/>
            <a:t>Information sharing between the FTC &amp; Sector Regulators</a:t>
          </a:r>
        </a:p>
      </dgm:t>
    </dgm:pt>
    <dgm:pt modelId="{342F124F-A8B4-404B-AD30-F05B3DAE293C}" type="parTrans" cxnId="{87C6CF45-F822-4F9D-AE9D-7453473CF751}">
      <dgm:prSet/>
      <dgm:spPr/>
      <dgm:t>
        <a:bodyPr/>
        <a:lstStyle/>
        <a:p>
          <a:endParaRPr lang="en-US" sz="1600"/>
        </a:p>
      </dgm:t>
    </dgm:pt>
    <dgm:pt modelId="{98E0FD1E-8D05-46C9-A6F0-659C6581FA5A}" type="sibTrans" cxnId="{87C6CF45-F822-4F9D-AE9D-7453473CF751}">
      <dgm:prSet/>
      <dgm:spPr/>
      <dgm:t>
        <a:bodyPr/>
        <a:lstStyle/>
        <a:p>
          <a:endParaRPr lang="en-US" sz="1600"/>
        </a:p>
      </dgm:t>
    </dgm:pt>
    <dgm:pt modelId="{78F36607-72F9-47F8-B49E-C3851DAD5AD2}">
      <dgm:prSet phldrT="[Text]" custT="1"/>
      <dgm:spPr/>
      <dgm:t>
        <a:bodyPr/>
        <a:lstStyle/>
        <a:p>
          <a:r>
            <a:rPr lang="en-US" sz="1600" dirty="0"/>
            <a:t>Reduction in Duplications</a:t>
          </a:r>
        </a:p>
      </dgm:t>
    </dgm:pt>
    <dgm:pt modelId="{5C87C5E0-AA47-42AA-BCDA-1CA367D0894F}" type="parTrans" cxnId="{FD2CDEDE-1C8F-48EB-A40C-44ED69FD7EE8}">
      <dgm:prSet/>
      <dgm:spPr/>
      <dgm:t>
        <a:bodyPr/>
        <a:lstStyle/>
        <a:p>
          <a:endParaRPr lang="en-US" sz="1600"/>
        </a:p>
      </dgm:t>
    </dgm:pt>
    <dgm:pt modelId="{0C9839D5-0270-4438-8FC7-A9AC6D02174A}" type="sibTrans" cxnId="{FD2CDEDE-1C8F-48EB-A40C-44ED69FD7EE8}">
      <dgm:prSet/>
      <dgm:spPr/>
      <dgm:t>
        <a:bodyPr/>
        <a:lstStyle/>
        <a:p>
          <a:endParaRPr lang="en-US" sz="1600"/>
        </a:p>
      </dgm:t>
    </dgm:pt>
    <dgm:pt modelId="{FFC8FAB0-B07D-44D7-B6C8-2D5C14D6AB93}">
      <dgm:prSet phldrT="[Text]" custT="1"/>
      <dgm:spPr/>
      <dgm:t>
        <a:bodyPr/>
        <a:lstStyle/>
        <a:p>
          <a:r>
            <a:rPr lang="en-US" sz="1600" dirty="0"/>
            <a:t>Cohesive approach on significant policies</a:t>
          </a:r>
        </a:p>
      </dgm:t>
    </dgm:pt>
    <dgm:pt modelId="{DABA039D-A148-4C4D-8788-951EAD23BFFE}" type="parTrans" cxnId="{30D6A517-3D8B-459F-B004-BA42C322E7F6}">
      <dgm:prSet/>
      <dgm:spPr/>
      <dgm:t>
        <a:bodyPr/>
        <a:lstStyle/>
        <a:p>
          <a:endParaRPr lang="en-US" sz="1600"/>
        </a:p>
      </dgm:t>
    </dgm:pt>
    <dgm:pt modelId="{F28259E1-DF19-4E84-909E-7C08953BD8B7}" type="sibTrans" cxnId="{30D6A517-3D8B-459F-B004-BA42C322E7F6}">
      <dgm:prSet/>
      <dgm:spPr/>
      <dgm:t>
        <a:bodyPr/>
        <a:lstStyle/>
        <a:p>
          <a:endParaRPr lang="en-US" sz="1600"/>
        </a:p>
      </dgm:t>
    </dgm:pt>
    <dgm:pt modelId="{9A3F8AC5-C789-4601-978D-7A219EA8F429}">
      <dgm:prSet phldrT="[Text]" custT="1"/>
      <dgm:spPr/>
      <dgm:t>
        <a:bodyPr/>
        <a:lstStyle/>
        <a:p>
          <a:r>
            <a:rPr lang="en-US" sz="1600" dirty="0"/>
            <a:t>Reassuring the business community</a:t>
          </a:r>
        </a:p>
      </dgm:t>
    </dgm:pt>
    <dgm:pt modelId="{8B5B5934-8E99-4C21-A33C-741ED2A81150}" type="parTrans" cxnId="{809940F2-3343-4BD3-A840-293645003757}">
      <dgm:prSet/>
      <dgm:spPr/>
      <dgm:t>
        <a:bodyPr/>
        <a:lstStyle/>
        <a:p>
          <a:endParaRPr lang="en-US" sz="1600"/>
        </a:p>
      </dgm:t>
    </dgm:pt>
    <dgm:pt modelId="{46338BE4-8671-4C8E-B1C6-215B582DCC55}" type="sibTrans" cxnId="{809940F2-3343-4BD3-A840-293645003757}">
      <dgm:prSet/>
      <dgm:spPr/>
      <dgm:t>
        <a:bodyPr/>
        <a:lstStyle/>
        <a:p>
          <a:endParaRPr lang="en-US" sz="1600"/>
        </a:p>
      </dgm:t>
    </dgm:pt>
    <dgm:pt modelId="{E84D3FED-B08F-496D-9176-EFAE2C9AA540}" type="pres">
      <dgm:prSet presAssocID="{30C6E01B-186B-4E95-A37B-108DD729B482}" presName="linear" presStyleCnt="0">
        <dgm:presLayoutVars>
          <dgm:dir/>
          <dgm:animLvl val="lvl"/>
          <dgm:resizeHandles val="exact"/>
        </dgm:presLayoutVars>
      </dgm:prSet>
      <dgm:spPr/>
    </dgm:pt>
    <dgm:pt modelId="{6ACA37C6-B2AF-4257-AEEF-C0B647679C1C}" type="pres">
      <dgm:prSet presAssocID="{1EF101AA-BAED-41A0-BAB6-3E1B396B6835}" presName="parentLin" presStyleCnt="0"/>
      <dgm:spPr/>
    </dgm:pt>
    <dgm:pt modelId="{8A48DA48-C254-44A2-8BA4-5FCF1E1947E0}" type="pres">
      <dgm:prSet presAssocID="{1EF101AA-BAED-41A0-BAB6-3E1B396B6835}" presName="parentLeftMargin" presStyleLbl="node1" presStyleIdx="0" presStyleCnt="4"/>
      <dgm:spPr/>
    </dgm:pt>
    <dgm:pt modelId="{892647F4-3321-4011-B988-79C7875033F9}" type="pres">
      <dgm:prSet presAssocID="{1EF101AA-BAED-41A0-BAB6-3E1B396B683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79DFE49-AB22-4D92-B92D-6C7BA179C7EB}" type="pres">
      <dgm:prSet presAssocID="{1EF101AA-BAED-41A0-BAB6-3E1B396B6835}" presName="negativeSpace" presStyleCnt="0"/>
      <dgm:spPr/>
    </dgm:pt>
    <dgm:pt modelId="{1F5C98B5-ED22-4733-9DDB-9324E0092FC9}" type="pres">
      <dgm:prSet presAssocID="{1EF101AA-BAED-41A0-BAB6-3E1B396B6835}" presName="childText" presStyleLbl="conFgAcc1" presStyleIdx="0" presStyleCnt="4">
        <dgm:presLayoutVars>
          <dgm:bulletEnabled val="1"/>
        </dgm:presLayoutVars>
      </dgm:prSet>
      <dgm:spPr/>
    </dgm:pt>
    <dgm:pt modelId="{9E754D30-093C-41FC-9750-5AD18F599C5C}" type="pres">
      <dgm:prSet presAssocID="{98E0FD1E-8D05-46C9-A6F0-659C6581FA5A}" presName="spaceBetweenRectangles" presStyleCnt="0"/>
      <dgm:spPr/>
    </dgm:pt>
    <dgm:pt modelId="{7447FA23-84CB-4E70-B133-ADEE918CCCEC}" type="pres">
      <dgm:prSet presAssocID="{78F36607-72F9-47F8-B49E-C3851DAD5AD2}" presName="parentLin" presStyleCnt="0"/>
      <dgm:spPr/>
    </dgm:pt>
    <dgm:pt modelId="{3920F4F7-733D-4FD2-AF19-DA4CD3F586F9}" type="pres">
      <dgm:prSet presAssocID="{78F36607-72F9-47F8-B49E-C3851DAD5AD2}" presName="parentLeftMargin" presStyleLbl="node1" presStyleIdx="0" presStyleCnt="4"/>
      <dgm:spPr/>
    </dgm:pt>
    <dgm:pt modelId="{460A26F7-A292-4870-A827-5CB1BF82272D}" type="pres">
      <dgm:prSet presAssocID="{78F36607-72F9-47F8-B49E-C3851DAD5AD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6985BB1-ED9B-4D2B-AF48-401D97552F94}" type="pres">
      <dgm:prSet presAssocID="{78F36607-72F9-47F8-B49E-C3851DAD5AD2}" presName="negativeSpace" presStyleCnt="0"/>
      <dgm:spPr/>
    </dgm:pt>
    <dgm:pt modelId="{D79DA72E-43BA-433B-8732-D8E65050B8A1}" type="pres">
      <dgm:prSet presAssocID="{78F36607-72F9-47F8-B49E-C3851DAD5AD2}" presName="childText" presStyleLbl="conFgAcc1" presStyleIdx="1" presStyleCnt="4">
        <dgm:presLayoutVars>
          <dgm:bulletEnabled val="1"/>
        </dgm:presLayoutVars>
      </dgm:prSet>
      <dgm:spPr/>
    </dgm:pt>
    <dgm:pt modelId="{E02E40C4-5DA6-4108-AF4E-8A773BFA7C4B}" type="pres">
      <dgm:prSet presAssocID="{0C9839D5-0270-4438-8FC7-A9AC6D02174A}" presName="spaceBetweenRectangles" presStyleCnt="0"/>
      <dgm:spPr/>
    </dgm:pt>
    <dgm:pt modelId="{FCBAFB65-7041-4B03-82BA-90DC01E1266D}" type="pres">
      <dgm:prSet presAssocID="{FFC8FAB0-B07D-44D7-B6C8-2D5C14D6AB93}" presName="parentLin" presStyleCnt="0"/>
      <dgm:spPr/>
    </dgm:pt>
    <dgm:pt modelId="{B3C0C555-0834-4880-A50D-50344E9BA062}" type="pres">
      <dgm:prSet presAssocID="{FFC8FAB0-B07D-44D7-B6C8-2D5C14D6AB93}" presName="parentLeftMargin" presStyleLbl="node1" presStyleIdx="1" presStyleCnt="4"/>
      <dgm:spPr/>
    </dgm:pt>
    <dgm:pt modelId="{74FCEFFC-EC8E-4407-9B8B-D18B3753E2ED}" type="pres">
      <dgm:prSet presAssocID="{FFC8FAB0-B07D-44D7-B6C8-2D5C14D6AB93}" presName="parentText" presStyleLbl="node1" presStyleIdx="2" presStyleCnt="4" custScaleX="100752">
        <dgm:presLayoutVars>
          <dgm:chMax val="0"/>
          <dgm:bulletEnabled val="1"/>
        </dgm:presLayoutVars>
      </dgm:prSet>
      <dgm:spPr/>
    </dgm:pt>
    <dgm:pt modelId="{29AD3657-FDF6-4F87-BE09-E9D034BAF62C}" type="pres">
      <dgm:prSet presAssocID="{FFC8FAB0-B07D-44D7-B6C8-2D5C14D6AB93}" presName="negativeSpace" presStyleCnt="0"/>
      <dgm:spPr/>
    </dgm:pt>
    <dgm:pt modelId="{26169E9D-300F-4159-BDC1-FC0AE99D3AC5}" type="pres">
      <dgm:prSet presAssocID="{FFC8FAB0-B07D-44D7-B6C8-2D5C14D6AB93}" presName="childText" presStyleLbl="conFgAcc1" presStyleIdx="2" presStyleCnt="4">
        <dgm:presLayoutVars>
          <dgm:bulletEnabled val="1"/>
        </dgm:presLayoutVars>
      </dgm:prSet>
      <dgm:spPr/>
    </dgm:pt>
    <dgm:pt modelId="{C0DE32D7-43C4-49AE-B99B-D9EEAA7AF3AA}" type="pres">
      <dgm:prSet presAssocID="{F28259E1-DF19-4E84-909E-7C08953BD8B7}" presName="spaceBetweenRectangles" presStyleCnt="0"/>
      <dgm:spPr/>
    </dgm:pt>
    <dgm:pt modelId="{30D77D3A-C578-4606-AAA9-AFC157FBFA75}" type="pres">
      <dgm:prSet presAssocID="{9A3F8AC5-C789-4601-978D-7A219EA8F429}" presName="parentLin" presStyleCnt="0"/>
      <dgm:spPr/>
    </dgm:pt>
    <dgm:pt modelId="{76FDCF91-3B18-4F3E-9498-405B3A09A366}" type="pres">
      <dgm:prSet presAssocID="{9A3F8AC5-C789-4601-978D-7A219EA8F429}" presName="parentLeftMargin" presStyleLbl="node1" presStyleIdx="2" presStyleCnt="4"/>
      <dgm:spPr/>
    </dgm:pt>
    <dgm:pt modelId="{5DA04706-E30D-408F-9CCC-6577A2509876}" type="pres">
      <dgm:prSet presAssocID="{9A3F8AC5-C789-4601-978D-7A219EA8F42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B95123B7-1EDE-4B1B-9665-11717ACBDF7B}" type="pres">
      <dgm:prSet presAssocID="{9A3F8AC5-C789-4601-978D-7A219EA8F429}" presName="negativeSpace" presStyleCnt="0"/>
      <dgm:spPr/>
    </dgm:pt>
    <dgm:pt modelId="{FA42DA53-E9E8-47A9-A1B2-E0D3F9ED21C8}" type="pres">
      <dgm:prSet presAssocID="{9A3F8AC5-C789-4601-978D-7A219EA8F42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DA5720F-2263-4157-A0BF-DE5785EB1DC2}" type="presOf" srcId="{9A3F8AC5-C789-4601-978D-7A219EA8F429}" destId="{5DA04706-E30D-408F-9CCC-6577A2509876}" srcOrd="1" destOrd="0" presId="urn:microsoft.com/office/officeart/2005/8/layout/list1"/>
    <dgm:cxn modelId="{30D6A517-3D8B-459F-B004-BA42C322E7F6}" srcId="{30C6E01B-186B-4E95-A37B-108DD729B482}" destId="{FFC8FAB0-B07D-44D7-B6C8-2D5C14D6AB93}" srcOrd="2" destOrd="0" parTransId="{DABA039D-A148-4C4D-8788-951EAD23BFFE}" sibTransId="{F28259E1-DF19-4E84-909E-7C08953BD8B7}"/>
    <dgm:cxn modelId="{DF5F9A34-1431-4CB3-98EC-BA7DD8D33C37}" type="presOf" srcId="{9A3F8AC5-C789-4601-978D-7A219EA8F429}" destId="{76FDCF91-3B18-4F3E-9498-405B3A09A366}" srcOrd="0" destOrd="0" presId="urn:microsoft.com/office/officeart/2005/8/layout/list1"/>
    <dgm:cxn modelId="{A567E839-134D-445A-AD84-43B08828FA35}" type="presOf" srcId="{1EF101AA-BAED-41A0-BAB6-3E1B396B6835}" destId="{892647F4-3321-4011-B988-79C7875033F9}" srcOrd="1" destOrd="0" presId="urn:microsoft.com/office/officeart/2005/8/layout/list1"/>
    <dgm:cxn modelId="{87C6CF45-F822-4F9D-AE9D-7453473CF751}" srcId="{30C6E01B-186B-4E95-A37B-108DD729B482}" destId="{1EF101AA-BAED-41A0-BAB6-3E1B396B6835}" srcOrd="0" destOrd="0" parTransId="{342F124F-A8B4-404B-AD30-F05B3DAE293C}" sibTransId="{98E0FD1E-8D05-46C9-A6F0-659C6581FA5A}"/>
    <dgm:cxn modelId="{F09CB06C-ED6C-4DBC-9577-4824DAB7C890}" type="presOf" srcId="{1EF101AA-BAED-41A0-BAB6-3E1B396B6835}" destId="{8A48DA48-C254-44A2-8BA4-5FCF1E1947E0}" srcOrd="0" destOrd="0" presId="urn:microsoft.com/office/officeart/2005/8/layout/list1"/>
    <dgm:cxn modelId="{C575C557-CEA8-4E2E-97C3-BE0B1FFA27EF}" type="presOf" srcId="{FFC8FAB0-B07D-44D7-B6C8-2D5C14D6AB93}" destId="{74FCEFFC-EC8E-4407-9B8B-D18B3753E2ED}" srcOrd="1" destOrd="0" presId="urn:microsoft.com/office/officeart/2005/8/layout/list1"/>
    <dgm:cxn modelId="{1D89478C-68CE-4350-BA98-8C6CD64D2FC9}" type="presOf" srcId="{78F36607-72F9-47F8-B49E-C3851DAD5AD2}" destId="{460A26F7-A292-4870-A827-5CB1BF82272D}" srcOrd="1" destOrd="0" presId="urn:microsoft.com/office/officeart/2005/8/layout/list1"/>
    <dgm:cxn modelId="{836D3EA3-B51B-4CA6-A95C-0DF6AB0E59F0}" type="presOf" srcId="{78F36607-72F9-47F8-B49E-C3851DAD5AD2}" destId="{3920F4F7-733D-4FD2-AF19-DA4CD3F586F9}" srcOrd="0" destOrd="0" presId="urn:microsoft.com/office/officeart/2005/8/layout/list1"/>
    <dgm:cxn modelId="{FA992FD7-F8DA-43F8-98AB-04A71F31681C}" type="presOf" srcId="{FFC8FAB0-B07D-44D7-B6C8-2D5C14D6AB93}" destId="{B3C0C555-0834-4880-A50D-50344E9BA062}" srcOrd="0" destOrd="0" presId="urn:microsoft.com/office/officeart/2005/8/layout/list1"/>
    <dgm:cxn modelId="{FD2CDEDE-1C8F-48EB-A40C-44ED69FD7EE8}" srcId="{30C6E01B-186B-4E95-A37B-108DD729B482}" destId="{78F36607-72F9-47F8-B49E-C3851DAD5AD2}" srcOrd="1" destOrd="0" parTransId="{5C87C5E0-AA47-42AA-BCDA-1CA367D0894F}" sibTransId="{0C9839D5-0270-4438-8FC7-A9AC6D02174A}"/>
    <dgm:cxn modelId="{B1486FEE-C9E8-49A0-ADFC-561860689C6E}" type="presOf" srcId="{30C6E01B-186B-4E95-A37B-108DD729B482}" destId="{E84D3FED-B08F-496D-9176-EFAE2C9AA540}" srcOrd="0" destOrd="0" presId="urn:microsoft.com/office/officeart/2005/8/layout/list1"/>
    <dgm:cxn modelId="{809940F2-3343-4BD3-A840-293645003757}" srcId="{30C6E01B-186B-4E95-A37B-108DD729B482}" destId="{9A3F8AC5-C789-4601-978D-7A219EA8F429}" srcOrd="3" destOrd="0" parTransId="{8B5B5934-8E99-4C21-A33C-741ED2A81150}" sibTransId="{46338BE4-8671-4C8E-B1C6-215B582DCC55}"/>
    <dgm:cxn modelId="{9773CB12-2A3E-4B5F-9A14-8FCBB834C397}" type="presParOf" srcId="{E84D3FED-B08F-496D-9176-EFAE2C9AA540}" destId="{6ACA37C6-B2AF-4257-AEEF-C0B647679C1C}" srcOrd="0" destOrd="0" presId="urn:microsoft.com/office/officeart/2005/8/layout/list1"/>
    <dgm:cxn modelId="{1770D945-D7CD-495A-ABEB-AD22B358D1F2}" type="presParOf" srcId="{6ACA37C6-B2AF-4257-AEEF-C0B647679C1C}" destId="{8A48DA48-C254-44A2-8BA4-5FCF1E1947E0}" srcOrd="0" destOrd="0" presId="urn:microsoft.com/office/officeart/2005/8/layout/list1"/>
    <dgm:cxn modelId="{BF36F58B-AB1B-42B3-823A-B8D4B43E9371}" type="presParOf" srcId="{6ACA37C6-B2AF-4257-AEEF-C0B647679C1C}" destId="{892647F4-3321-4011-B988-79C7875033F9}" srcOrd="1" destOrd="0" presId="urn:microsoft.com/office/officeart/2005/8/layout/list1"/>
    <dgm:cxn modelId="{03FE3012-947E-443C-A9F5-02C9A2A8C148}" type="presParOf" srcId="{E84D3FED-B08F-496D-9176-EFAE2C9AA540}" destId="{079DFE49-AB22-4D92-B92D-6C7BA179C7EB}" srcOrd="1" destOrd="0" presId="urn:microsoft.com/office/officeart/2005/8/layout/list1"/>
    <dgm:cxn modelId="{21D64E0A-FD37-4771-875D-8A3C486456E7}" type="presParOf" srcId="{E84D3FED-B08F-496D-9176-EFAE2C9AA540}" destId="{1F5C98B5-ED22-4733-9DDB-9324E0092FC9}" srcOrd="2" destOrd="0" presId="urn:microsoft.com/office/officeart/2005/8/layout/list1"/>
    <dgm:cxn modelId="{4C767811-3D44-4DC2-A582-73479584014A}" type="presParOf" srcId="{E84D3FED-B08F-496D-9176-EFAE2C9AA540}" destId="{9E754D30-093C-41FC-9750-5AD18F599C5C}" srcOrd="3" destOrd="0" presId="urn:microsoft.com/office/officeart/2005/8/layout/list1"/>
    <dgm:cxn modelId="{16C2E0C1-3CA8-4801-96F3-A404AD738510}" type="presParOf" srcId="{E84D3FED-B08F-496D-9176-EFAE2C9AA540}" destId="{7447FA23-84CB-4E70-B133-ADEE918CCCEC}" srcOrd="4" destOrd="0" presId="urn:microsoft.com/office/officeart/2005/8/layout/list1"/>
    <dgm:cxn modelId="{C2F70DDA-41A4-4A4D-BAAA-D920C750F593}" type="presParOf" srcId="{7447FA23-84CB-4E70-B133-ADEE918CCCEC}" destId="{3920F4F7-733D-4FD2-AF19-DA4CD3F586F9}" srcOrd="0" destOrd="0" presId="urn:microsoft.com/office/officeart/2005/8/layout/list1"/>
    <dgm:cxn modelId="{897F1E81-3EAA-4139-8E81-A6D4428133C3}" type="presParOf" srcId="{7447FA23-84CB-4E70-B133-ADEE918CCCEC}" destId="{460A26F7-A292-4870-A827-5CB1BF82272D}" srcOrd="1" destOrd="0" presId="urn:microsoft.com/office/officeart/2005/8/layout/list1"/>
    <dgm:cxn modelId="{D280AB7E-8B0B-4BA8-A9F7-1E1AAB7AE4A4}" type="presParOf" srcId="{E84D3FED-B08F-496D-9176-EFAE2C9AA540}" destId="{06985BB1-ED9B-4D2B-AF48-401D97552F94}" srcOrd="5" destOrd="0" presId="urn:microsoft.com/office/officeart/2005/8/layout/list1"/>
    <dgm:cxn modelId="{DECBB21F-3FBE-4EFB-94ED-19922EA41C4A}" type="presParOf" srcId="{E84D3FED-B08F-496D-9176-EFAE2C9AA540}" destId="{D79DA72E-43BA-433B-8732-D8E65050B8A1}" srcOrd="6" destOrd="0" presId="urn:microsoft.com/office/officeart/2005/8/layout/list1"/>
    <dgm:cxn modelId="{BC57700B-2602-4E5E-8AB5-1D9056C8FCB0}" type="presParOf" srcId="{E84D3FED-B08F-496D-9176-EFAE2C9AA540}" destId="{E02E40C4-5DA6-4108-AF4E-8A773BFA7C4B}" srcOrd="7" destOrd="0" presId="urn:microsoft.com/office/officeart/2005/8/layout/list1"/>
    <dgm:cxn modelId="{36BB06C2-22FF-43E5-92B9-E16BD4EBBAD2}" type="presParOf" srcId="{E84D3FED-B08F-496D-9176-EFAE2C9AA540}" destId="{FCBAFB65-7041-4B03-82BA-90DC01E1266D}" srcOrd="8" destOrd="0" presId="urn:microsoft.com/office/officeart/2005/8/layout/list1"/>
    <dgm:cxn modelId="{6EBC2E7D-A66A-4FCD-B4AE-BCC0C0E04246}" type="presParOf" srcId="{FCBAFB65-7041-4B03-82BA-90DC01E1266D}" destId="{B3C0C555-0834-4880-A50D-50344E9BA062}" srcOrd="0" destOrd="0" presId="urn:microsoft.com/office/officeart/2005/8/layout/list1"/>
    <dgm:cxn modelId="{E831B4F0-3926-42C4-8A9B-6433FFD65FC7}" type="presParOf" srcId="{FCBAFB65-7041-4B03-82BA-90DC01E1266D}" destId="{74FCEFFC-EC8E-4407-9B8B-D18B3753E2ED}" srcOrd="1" destOrd="0" presId="urn:microsoft.com/office/officeart/2005/8/layout/list1"/>
    <dgm:cxn modelId="{51AB6DB0-705F-422A-BC86-6777A0B9A4FB}" type="presParOf" srcId="{E84D3FED-B08F-496D-9176-EFAE2C9AA540}" destId="{29AD3657-FDF6-4F87-BE09-E9D034BAF62C}" srcOrd="9" destOrd="0" presId="urn:microsoft.com/office/officeart/2005/8/layout/list1"/>
    <dgm:cxn modelId="{C3BB74EE-7A54-4F8B-9A35-DEFD5818600C}" type="presParOf" srcId="{E84D3FED-B08F-496D-9176-EFAE2C9AA540}" destId="{26169E9D-300F-4159-BDC1-FC0AE99D3AC5}" srcOrd="10" destOrd="0" presId="urn:microsoft.com/office/officeart/2005/8/layout/list1"/>
    <dgm:cxn modelId="{17337EA7-FADC-43AA-9C47-344B234C7D5F}" type="presParOf" srcId="{E84D3FED-B08F-496D-9176-EFAE2C9AA540}" destId="{C0DE32D7-43C4-49AE-B99B-D9EEAA7AF3AA}" srcOrd="11" destOrd="0" presId="urn:microsoft.com/office/officeart/2005/8/layout/list1"/>
    <dgm:cxn modelId="{1DC77FB9-1D90-4588-97E7-5E69A74A58E5}" type="presParOf" srcId="{E84D3FED-B08F-496D-9176-EFAE2C9AA540}" destId="{30D77D3A-C578-4606-AAA9-AFC157FBFA75}" srcOrd="12" destOrd="0" presId="urn:microsoft.com/office/officeart/2005/8/layout/list1"/>
    <dgm:cxn modelId="{EF4F5DB5-EC69-4B05-8B81-D3F43F71017D}" type="presParOf" srcId="{30D77D3A-C578-4606-AAA9-AFC157FBFA75}" destId="{76FDCF91-3B18-4F3E-9498-405B3A09A366}" srcOrd="0" destOrd="0" presId="urn:microsoft.com/office/officeart/2005/8/layout/list1"/>
    <dgm:cxn modelId="{76F98F6F-46D2-460C-9D74-6FC8F4C99059}" type="presParOf" srcId="{30D77D3A-C578-4606-AAA9-AFC157FBFA75}" destId="{5DA04706-E30D-408F-9CCC-6577A2509876}" srcOrd="1" destOrd="0" presId="urn:microsoft.com/office/officeart/2005/8/layout/list1"/>
    <dgm:cxn modelId="{D7A138D7-5C8F-4BC8-AB69-2CA0DC83456B}" type="presParOf" srcId="{E84D3FED-B08F-496D-9176-EFAE2C9AA540}" destId="{B95123B7-1EDE-4B1B-9665-11717ACBDF7B}" srcOrd="13" destOrd="0" presId="urn:microsoft.com/office/officeart/2005/8/layout/list1"/>
    <dgm:cxn modelId="{E070927E-1D6A-4D0F-ADA6-97138FFB41E5}" type="presParOf" srcId="{E84D3FED-B08F-496D-9176-EFAE2C9AA540}" destId="{FA42DA53-E9E8-47A9-A1B2-E0D3F9ED21C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C6E01B-186B-4E95-A37B-108DD729B482}" type="doc">
      <dgm:prSet loTypeId="urn:microsoft.com/office/officeart/2005/8/layout/vProcess5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F101AA-BAED-41A0-BAB6-3E1B396B6835}">
      <dgm:prSet phldrT="[Text]" custT="1"/>
      <dgm:spPr/>
      <dgm:t>
        <a:bodyPr/>
        <a:lstStyle/>
        <a:p>
          <a:r>
            <a:rPr lang="en-US" sz="1800" dirty="0"/>
            <a:t>Matters that raise Competition concerns</a:t>
          </a:r>
        </a:p>
      </dgm:t>
    </dgm:pt>
    <dgm:pt modelId="{342F124F-A8B4-404B-AD30-F05B3DAE293C}" type="parTrans" cxnId="{87C6CF45-F822-4F9D-AE9D-7453473CF751}">
      <dgm:prSet/>
      <dgm:spPr/>
      <dgm:t>
        <a:bodyPr/>
        <a:lstStyle/>
        <a:p>
          <a:endParaRPr lang="en-US" sz="1800"/>
        </a:p>
      </dgm:t>
    </dgm:pt>
    <dgm:pt modelId="{98E0FD1E-8D05-46C9-A6F0-659C6581FA5A}" type="sibTrans" cxnId="{87C6CF45-F822-4F9D-AE9D-7453473CF751}">
      <dgm:prSet/>
      <dgm:spPr/>
      <dgm:t>
        <a:bodyPr/>
        <a:lstStyle/>
        <a:p>
          <a:endParaRPr lang="en-US" sz="1800"/>
        </a:p>
      </dgm:t>
    </dgm:pt>
    <dgm:pt modelId="{78F36607-72F9-47F8-B49E-C3851DAD5AD2}">
      <dgm:prSet phldrT="[Text]" custT="1"/>
      <dgm:spPr/>
      <dgm:t>
        <a:bodyPr/>
        <a:lstStyle/>
        <a:p>
          <a:r>
            <a:rPr lang="en-US" sz="1800" dirty="0"/>
            <a:t>Developing competition enhancing/competition neutral solutions</a:t>
          </a:r>
        </a:p>
      </dgm:t>
    </dgm:pt>
    <dgm:pt modelId="{5C87C5E0-AA47-42AA-BCDA-1CA367D0894F}" type="parTrans" cxnId="{FD2CDEDE-1C8F-48EB-A40C-44ED69FD7EE8}">
      <dgm:prSet/>
      <dgm:spPr/>
      <dgm:t>
        <a:bodyPr/>
        <a:lstStyle/>
        <a:p>
          <a:endParaRPr lang="en-US" sz="1800"/>
        </a:p>
      </dgm:t>
    </dgm:pt>
    <dgm:pt modelId="{0C9839D5-0270-4438-8FC7-A9AC6D02174A}" type="sibTrans" cxnId="{FD2CDEDE-1C8F-48EB-A40C-44ED69FD7EE8}">
      <dgm:prSet/>
      <dgm:spPr/>
      <dgm:t>
        <a:bodyPr/>
        <a:lstStyle/>
        <a:p>
          <a:endParaRPr lang="en-US" sz="1800"/>
        </a:p>
      </dgm:t>
    </dgm:pt>
    <dgm:pt modelId="{FFC8FAB0-B07D-44D7-B6C8-2D5C14D6AB93}">
      <dgm:prSet phldrT="[Text]" custT="1"/>
      <dgm:spPr/>
      <dgm:t>
        <a:bodyPr/>
        <a:lstStyle/>
        <a:p>
          <a:r>
            <a:rPr lang="en-US" sz="1800" dirty="0"/>
            <a:t>Maintain communication on benefits of Competition</a:t>
          </a:r>
        </a:p>
      </dgm:t>
    </dgm:pt>
    <dgm:pt modelId="{DABA039D-A148-4C4D-8788-951EAD23BFFE}" type="parTrans" cxnId="{30D6A517-3D8B-459F-B004-BA42C322E7F6}">
      <dgm:prSet/>
      <dgm:spPr/>
      <dgm:t>
        <a:bodyPr/>
        <a:lstStyle/>
        <a:p>
          <a:endParaRPr lang="en-US" sz="1800"/>
        </a:p>
      </dgm:t>
    </dgm:pt>
    <dgm:pt modelId="{F28259E1-DF19-4E84-909E-7C08953BD8B7}" type="sibTrans" cxnId="{30D6A517-3D8B-459F-B004-BA42C322E7F6}">
      <dgm:prSet/>
      <dgm:spPr/>
      <dgm:t>
        <a:bodyPr/>
        <a:lstStyle/>
        <a:p>
          <a:endParaRPr lang="en-US" sz="1800"/>
        </a:p>
      </dgm:t>
    </dgm:pt>
    <dgm:pt modelId="{9A3F8AC5-C789-4601-978D-7A219EA8F429}">
      <dgm:prSet phldrT="[Text]" custT="1"/>
      <dgm:spPr/>
      <dgm:t>
        <a:bodyPr/>
        <a:lstStyle/>
        <a:p>
          <a:r>
            <a:rPr lang="en-US" sz="1800" dirty="0"/>
            <a:t>Establish/maintain strong relationships</a:t>
          </a:r>
        </a:p>
      </dgm:t>
    </dgm:pt>
    <dgm:pt modelId="{8B5B5934-8E99-4C21-A33C-741ED2A81150}" type="parTrans" cxnId="{809940F2-3343-4BD3-A840-293645003757}">
      <dgm:prSet/>
      <dgm:spPr/>
      <dgm:t>
        <a:bodyPr/>
        <a:lstStyle/>
        <a:p>
          <a:endParaRPr lang="en-US" sz="1800"/>
        </a:p>
      </dgm:t>
    </dgm:pt>
    <dgm:pt modelId="{46338BE4-8671-4C8E-B1C6-215B582DCC55}" type="sibTrans" cxnId="{809940F2-3343-4BD3-A840-293645003757}">
      <dgm:prSet/>
      <dgm:spPr/>
      <dgm:t>
        <a:bodyPr/>
        <a:lstStyle/>
        <a:p>
          <a:endParaRPr lang="en-US" sz="1800"/>
        </a:p>
      </dgm:t>
    </dgm:pt>
    <dgm:pt modelId="{A8B78FBE-6D42-452C-91B1-A52CE9EA7C57}" type="pres">
      <dgm:prSet presAssocID="{30C6E01B-186B-4E95-A37B-108DD729B482}" presName="outerComposite" presStyleCnt="0">
        <dgm:presLayoutVars>
          <dgm:chMax val="5"/>
          <dgm:dir/>
          <dgm:resizeHandles val="exact"/>
        </dgm:presLayoutVars>
      </dgm:prSet>
      <dgm:spPr/>
    </dgm:pt>
    <dgm:pt modelId="{8997774F-CAA5-4FC1-A637-A22B6D630F8B}" type="pres">
      <dgm:prSet presAssocID="{30C6E01B-186B-4E95-A37B-108DD729B482}" presName="dummyMaxCanvas" presStyleCnt="0">
        <dgm:presLayoutVars/>
      </dgm:prSet>
      <dgm:spPr/>
    </dgm:pt>
    <dgm:pt modelId="{412358EB-6B83-476D-8E20-3FCE97EE6877}" type="pres">
      <dgm:prSet presAssocID="{30C6E01B-186B-4E95-A37B-108DD729B482}" presName="FourNodes_1" presStyleLbl="node1" presStyleIdx="0" presStyleCnt="4">
        <dgm:presLayoutVars>
          <dgm:bulletEnabled val="1"/>
        </dgm:presLayoutVars>
      </dgm:prSet>
      <dgm:spPr/>
    </dgm:pt>
    <dgm:pt modelId="{C07BDF54-FF14-4893-957A-90CFBF7410FA}" type="pres">
      <dgm:prSet presAssocID="{30C6E01B-186B-4E95-A37B-108DD729B482}" presName="FourNodes_2" presStyleLbl="node1" presStyleIdx="1" presStyleCnt="4">
        <dgm:presLayoutVars>
          <dgm:bulletEnabled val="1"/>
        </dgm:presLayoutVars>
      </dgm:prSet>
      <dgm:spPr/>
    </dgm:pt>
    <dgm:pt modelId="{4ED64671-8057-4580-BA98-D9271BF59E7B}" type="pres">
      <dgm:prSet presAssocID="{30C6E01B-186B-4E95-A37B-108DD729B482}" presName="FourNodes_3" presStyleLbl="node1" presStyleIdx="2" presStyleCnt="4">
        <dgm:presLayoutVars>
          <dgm:bulletEnabled val="1"/>
        </dgm:presLayoutVars>
      </dgm:prSet>
      <dgm:spPr/>
    </dgm:pt>
    <dgm:pt modelId="{86C110B4-1B32-43BC-AD67-DB6DC71952EF}" type="pres">
      <dgm:prSet presAssocID="{30C6E01B-186B-4E95-A37B-108DD729B482}" presName="FourNodes_4" presStyleLbl="node1" presStyleIdx="3" presStyleCnt="4">
        <dgm:presLayoutVars>
          <dgm:bulletEnabled val="1"/>
        </dgm:presLayoutVars>
      </dgm:prSet>
      <dgm:spPr/>
    </dgm:pt>
    <dgm:pt modelId="{0E0BCC42-E1C8-4131-AEE3-BA32B4D47842}" type="pres">
      <dgm:prSet presAssocID="{30C6E01B-186B-4E95-A37B-108DD729B482}" presName="FourConn_1-2" presStyleLbl="fgAccFollowNode1" presStyleIdx="0" presStyleCnt="3">
        <dgm:presLayoutVars>
          <dgm:bulletEnabled val="1"/>
        </dgm:presLayoutVars>
      </dgm:prSet>
      <dgm:spPr/>
    </dgm:pt>
    <dgm:pt modelId="{7FA04045-BF37-4D45-B5F8-DD249F30F2CD}" type="pres">
      <dgm:prSet presAssocID="{30C6E01B-186B-4E95-A37B-108DD729B482}" presName="FourConn_2-3" presStyleLbl="fgAccFollowNode1" presStyleIdx="1" presStyleCnt="3">
        <dgm:presLayoutVars>
          <dgm:bulletEnabled val="1"/>
        </dgm:presLayoutVars>
      </dgm:prSet>
      <dgm:spPr/>
    </dgm:pt>
    <dgm:pt modelId="{4E72B85F-C7AA-4B00-A4AD-81B1FC5B380B}" type="pres">
      <dgm:prSet presAssocID="{30C6E01B-186B-4E95-A37B-108DD729B482}" presName="FourConn_3-4" presStyleLbl="fgAccFollowNode1" presStyleIdx="2" presStyleCnt="3">
        <dgm:presLayoutVars>
          <dgm:bulletEnabled val="1"/>
        </dgm:presLayoutVars>
      </dgm:prSet>
      <dgm:spPr/>
    </dgm:pt>
    <dgm:pt modelId="{9134F17C-3A9B-4122-B27E-212A8E3B7D4F}" type="pres">
      <dgm:prSet presAssocID="{30C6E01B-186B-4E95-A37B-108DD729B482}" presName="FourNodes_1_text" presStyleLbl="node1" presStyleIdx="3" presStyleCnt="4">
        <dgm:presLayoutVars>
          <dgm:bulletEnabled val="1"/>
        </dgm:presLayoutVars>
      </dgm:prSet>
      <dgm:spPr/>
    </dgm:pt>
    <dgm:pt modelId="{D75894E0-0CF4-478D-83C7-DA21BD5B82BD}" type="pres">
      <dgm:prSet presAssocID="{30C6E01B-186B-4E95-A37B-108DD729B482}" presName="FourNodes_2_text" presStyleLbl="node1" presStyleIdx="3" presStyleCnt="4">
        <dgm:presLayoutVars>
          <dgm:bulletEnabled val="1"/>
        </dgm:presLayoutVars>
      </dgm:prSet>
      <dgm:spPr/>
    </dgm:pt>
    <dgm:pt modelId="{DE0B3017-58E8-4AF9-AE4B-96F2D96D9E06}" type="pres">
      <dgm:prSet presAssocID="{30C6E01B-186B-4E95-A37B-108DD729B482}" presName="FourNodes_3_text" presStyleLbl="node1" presStyleIdx="3" presStyleCnt="4">
        <dgm:presLayoutVars>
          <dgm:bulletEnabled val="1"/>
        </dgm:presLayoutVars>
      </dgm:prSet>
      <dgm:spPr/>
    </dgm:pt>
    <dgm:pt modelId="{1474AF5C-8C6C-4CD9-B33D-65E1E89ED0F2}" type="pres">
      <dgm:prSet presAssocID="{30C6E01B-186B-4E95-A37B-108DD729B48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30D6A517-3D8B-459F-B004-BA42C322E7F6}" srcId="{30C6E01B-186B-4E95-A37B-108DD729B482}" destId="{FFC8FAB0-B07D-44D7-B6C8-2D5C14D6AB93}" srcOrd="2" destOrd="0" parTransId="{DABA039D-A148-4C4D-8788-951EAD23BFFE}" sibTransId="{F28259E1-DF19-4E84-909E-7C08953BD8B7}"/>
    <dgm:cxn modelId="{3C02902D-2DAE-4392-A2CE-DAB679E660CD}" type="presOf" srcId="{78F36607-72F9-47F8-B49E-C3851DAD5AD2}" destId="{C07BDF54-FF14-4893-957A-90CFBF7410FA}" srcOrd="0" destOrd="0" presId="urn:microsoft.com/office/officeart/2005/8/layout/vProcess5"/>
    <dgm:cxn modelId="{43488C3E-F5D1-4E73-A62B-E1924A086E59}" type="presOf" srcId="{30C6E01B-186B-4E95-A37B-108DD729B482}" destId="{A8B78FBE-6D42-452C-91B1-A52CE9EA7C57}" srcOrd="0" destOrd="0" presId="urn:microsoft.com/office/officeart/2005/8/layout/vProcess5"/>
    <dgm:cxn modelId="{87C6CF45-F822-4F9D-AE9D-7453473CF751}" srcId="{30C6E01B-186B-4E95-A37B-108DD729B482}" destId="{1EF101AA-BAED-41A0-BAB6-3E1B396B6835}" srcOrd="0" destOrd="0" parTransId="{342F124F-A8B4-404B-AD30-F05B3DAE293C}" sibTransId="{98E0FD1E-8D05-46C9-A6F0-659C6581FA5A}"/>
    <dgm:cxn modelId="{DF441B69-B889-4AAE-9470-F0A879798851}" type="presOf" srcId="{98E0FD1E-8D05-46C9-A6F0-659C6581FA5A}" destId="{0E0BCC42-E1C8-4131-AEE3-BA32B4D47842}" srcOrd="0" destOrd="0" presId="urn:microsoft.com/office/officeart/2005/8/layout/vProcess5"/>
    <dgm:cxn modelId="{9B293052-2306-47C8-A445-ECC512B5A70F}" type="presOf" srcId="{FFC8FAB0-B07D-44D7-B6C8-2D5C14D6AB93}" destId="{DE0B3017-58E8-4AF9-AE4B-96F2D96D9E06}" srcOrd="1" destOrd="0" presId="urn:microsoft.com/office/officeart/2005/8/layout/vProcess5"/>
    <dgm:cxn modelId="{1ED83A74-075D-40E7-9C29-411FCE3D4D7E}" type="presOf" srcId="{78F36607-72F9-47F8-B49E-C3851DAD5AD2}" destId="{D75894E0-0CF4-478D-83C7-DA21BD5B82BD}" srcOrd="1" destOrd="0" presId="urn:microsoft.com/office/officeart/2005/8/layout/vProcess5"/>
    <dgm:cxn modelId="{FB77A275-6A3D-4DF8-ABC1-15650B80C887}" type="presOf" srcId="{1EF101AA-BAED-41A0-BAB6-3E1B396B6835}" destId="{9134F17C-3A9B-4122-B27E-212A8E3B7D4F}" srcOrd="1" destOrd="0" presId="urn:microsoft.com/office/officeart/2005/8/layout/vProcess5"/>
    <dgm:cxn modelId="{1E36CE76-69E4-4D75-A6C1-4ED9A9001534}" type="presOf" srcId="{9A3F8AC5-C789-4601-978D-7A219EA8F429}" destId="{1474AF5C-8C6C-4CD9-B33D-65E1E89ED0F2}" srcOrd="1" destOrd="0" presId="urn:microsoft.com/office/officeart/2005/8/layout/vProcess5"/>
    <dgm:cxn modelId="{6516B7A9-8A17-49A6-BB22-5759CCA8B648}" type="presOf" srcId="{1EF101AA-BAED-41A0-BAB6-3E1B396B6835}" destId="{412358EB-6B83-476D-8E20-3FCE97EE6877}" srcOrd="0" destOrd="0" presId="urn:microsoft.com/office/officeart/2005/8/layout/vProcess5"/>
    <dgm:cxn modelId="{7E5E19DC-4E1D-410D-9860-E9D109A269AB}" type="presOf" srcId="{FFC8FAB0-B07D-44D7-B6C8-2D5C14D6AB93}" destId="{4ED64671-8057-4580-BA98-D9271BF59E7B}" srcOrd="0" destOrd="0" presId="urn:microsoft.com/office/officeart/2005/8/layout/vProcess5"/>
    <dgm:cxn modelId="{FD2CDEDE-1C8F-48EB-A40C-44ED69FD7EE8}" srcId="{30C6E01B-186B-4E95-A37B-108DD729B482}" destId="{78F36607-72F9-47F8-B49E-C3851DAD5AD2}" srcOrd="1" destOrd="0" parTransId="{5C87C5E0-AA47-42AA-BCDA-1CA367D0894F}" sibTransId="{0C9839D5-0270-4438-8FC7-A9AC6D02174A}"/>
    <dgm:cxn modelId="{F9FF4CE5-3DD9-403A-996C-63F9F8CC519F}" type="presOf" srcId="{0C9839D5-0270-4438-8FC7-A9AC6D02174A}" destId="{7FA04045-BF37-4D45-B5F8-DD249F30F2CD}" srcOrd="0" destOrd="0" presId="urn:microsoft.com/office/officeart/2005/8/layout/vProcess5"/>
    <dgm:cxn modelId="{CB9CFDE7-928B-45EC-9347-93FEBF129BB6}" type="presOf" srcId="{9A3F8AC5-C789-4601-978D-7A219EA8F429}" destId="{86C110B4-1B32-43BC-AD67-DB6DC71952EF}" srcOrd="0" destOrd="0" presId="urn:microsoft.com/office/officeart/2005/8/layout/vProcess5"/>
    <dgm:cxn modelId="{C35D6FEB-B970-4D5F-8BFA-F8FBB7235B07}" type="presOf" srcId="{F28259E1-DF19-4E84-909E-7C08953BD8B7}" destId="{4E72B85F-C7AA-4B00-A4AD-81B1FC5B380B}" srcOrd="0" destOrd="0" presId="urn:microsoft.com/office/officeart/2005/8/layout/vProcess5"/>
    <dgm:cxn modelId="{809940F2-3343-4BD3-A840-293645003757}" srcId="{30C6E01B-186B-4E95-A37B-108DD729B482}" destId="{9A3F8AC5-C789-4601-978D-7A219EA8F429}" srcOrd="3" destOrd="0" parTransId="{8B5B5934-8E99-4C21-A33C-741ED2A81150}" sibTransId="{46338BE4-8671-4C8E-B1C6-215B582DCC55}"/>
    <dgm:cxn modelId="{17EE501F-1F19-4111-8CC3-CF145C0C09C2}" type="presParOf" srcId="{A8B78FBE-6D42-452C-91B1-A52CE9EA7C57}" destId="{8997774F-CAA5-4FC1-A637-A22B6D630F8B}" srcOrd="0" destOrd="0" presId="urn:microsoft.com/office/officeart/2005/8/layout/vProcess5"/>
    <dgm:cxn modelId="{B98B8900-0241-47B7-AD46-F48A2A8FCC3C}" type="presParOf" srcId="{A8B78FBE-6D42-452C-91B1-A52CE9EA7C57}" destId="{412358EB-6B83-476D-8E20-3FCE97EE6877}" srcOrd="1" destOrd="0" presId="urn:microsoft.com/office/officeart/2005/8/layout/vProcess5"/>
    <dgm:cxn modelId="{9260982B-7933-4929-AEEE-8F37059D7248}" type="presParOf" srcId="{A8B78FBE-6D42-452C-91B1-A52CE9EA7C57}" destId="{C07BDF54-FF14-4893-957A-90CFBF7410FA}" srcOrd="2" destOrd="0" presId="urn:microsoft.com/office/officeart/2005/8/layout/vProcess5"/>
    <dgm:cxn modelId="{98C41AB9-1318-413B-B402-BAA398835E53}" type="presParOf" srcId="{A8B78FBE-6D42-452C-91B1-A52CE9EA7C57}" destId="{4ED64671-8057-4580-BA98-D9271BF59E7B}" srcOrd="3" destOrd="0" presId="urn:microsoft.com/office/officeart/2005/8/layout/vProcess5"/>
    <dgm:cxn modelId="{15E212F1-D703-43FE-9F77-8CC69358B69C}" type="presParOf" srcId="{A8B78FBE-6D42-452C-91B1-A52CE9EA7C57}" destId="{86C110B4-1B32-43BC-AD67-DB6DC71952EF}" srcOrd="4" destOrd="0" presId="urn:microsoft.com/office/officeart/2005/8/layout/vProcess5"/>
    <dgm:cxn modelId="{3880FB3F-165B-4C7D-97F3-6501BDA8D563}" type="presParOf" srcId="{A8B78FBE-6D42-452C-91B1-A52CE9EA7C57}" destId="{0E0BCC42-E1C8-4131-AEE3-BA32B4D47842}" srcOrd="5" destOrd="0" presId="urn:microsoft.com/office/officeart/2005/8/layout/vProcess5"/>
    <dgm:cxn modelId="{3AA7C22A-B90C-4DEE-A45A-422A6C2DEEC2}" type="presParOf" srcId="{A8B78FBE-6D42-452C-91B1-A52CE9EA7C57}" destId="{7FA04045-BF37-4D45-B5F8-DD249F30F2CD}" srcOrd="6" destOrd="0" presId="urn:microsoft.com/office/officeart/2005/8/layout/vProcess5"/>
    <dgm:cxn modelId="{7242F5AF-CE2A-4908-8FD4-E79A9FFB0D58}" type="presParOf" srcId="{A8B78FBE-6D42-452C-91B1-A52CE9EA7C57}" destId="{4E72B85F-C7AA-4B00-A4AD-81B1FC5B380B}" srcOrd="7" destOrd="0" presId="urn:microsoft.com/office/officeart/2005/8/layout/vProcess5"/>
    <dgm:cxn modelId="{2877FACE-B681-4ADB-B519-EAE4B7213B5A}" type="presParOf" srcId="{A8B78FBE-6D42-452C-91B1-A52CE9EA7C57}" destId="{9134F17C-3A9B-4122-B27E-212A8E3B7D4F}" srcOrd="8" destOrd="0" presId="urn:microsoft.com/office/officeart/2005/8/layout/vProcess5"/>
    <dgm:cxn modelId="{3B55E181-23DB-427E-AF19-A6026971A9EF}" type="presParOf" srcId="{A8B78FBE-6D42-452C-91B1-A52CE9EA7C57}" destId="{D75894E0-0CF4-478D-83C7-DA21BD5B82BD}" srcOrd="9" destOrd="0" presId="urn:microsoft.com/office/officeart/2005/8/layout/vProcess5"/>
    <dgm:cxn modelId="{3BD87EB8-594A-4463-8ACB-D514030C38B8}" type="presParOf" srcId="{A8B78FBE-6D42-452C-91B1-A52CE9EA7C57}" destId="{DE0B3017-58E8-4AF9-AE4B-96F2D96D9E06}" srcOrd="10" destOrd="0" presId="urn:microsoft.com/office/officeart/2005/8/layout/vProcess5"/>
    <dgm:cxn modelId="{54E0B031-CFC5-4151-AFD4-4311834B8ED5}" type="presParOf" srcId="{A8B78FBE-6D42-452C-91B1-A52CE9EA7C57}" destId="{1474AF5C-8C6C-4CD9-B33D-65E1E89ED0F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5C98B5-ED22-4733-9DDB-9324E0092FC9}">
      <dsp:nvSpPr>
        <dsp:cNvPr id="0" name=""/>
        <dsp:cNvSpPr/>
      </dsp:nvSpPr>
      <dsp:spPr>
        <a:xfrm>
          <a:off x="0" y="409466"/>
          <a:ext cx="650962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2647F4-3321-4011-B988-79C7875033F9}">
      <dsp:nvSpPr>
        <dsp:cNvPr id="0" name=""/>
        <dsp:cNvSpPr/>
      </dsp:nvSpPr>
      <dsp:spPr>
        <a:xfrm>
          <a:off x="325481" y="40466"/>
          <a:ext cx="4556735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2234" tIns="0" rIns="17223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Information sharing between the FTC &amp; Sector Regulators</a:t>
          </a:r>
        </a:p>
      </dsp:txBody>
      <dsp:txXfrm>
        <a:off x="361507" y="76492"/>
        <a:ext cx="4484683" cy="665948"/>
      </dsp:txXfrm>
    </dsp:sp>
    <dsp:sp modelId="{D79DA72E-43BA-433B-8732-D8E65050B8A1}">
      <dsp:nvSpPr>
        <dsp:cNvPr id="0" name=""/>
        <dsp:cNvSpPr/>
      </dsp:nvSpPr>
      <dsp:spPr>
        <a:xfrm>
          <a:off x="0" y="1543466"/>
          <a:ext cx="650962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0A26F7-A292-4870-A827-5CB1BF82272D}">
      <dsp:nvSpPr>
        <dsp:cNvPr id="0" name=""/>
        <dsp:cNvSpPr/>
      </dsp:nvSpPr>
      <dsp:spPr>
        <a:xfrm>
          <a:off x="325481" y="1174466"/>
          <a:ext cx="4556735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2234" tIns="0" rIns="17223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Reduction in Duplications</a:t>
          </a:r>
        </a:p>
      </dsp:txBody>
      <dsp:txXfrm>
        <a:off x="361507" y="1210492"/>
        <a:ext cx="4484683" cy="665948"/>
      </dsp:txXfrm>
    </dsp:sp>
    <dsp:sp modelId="{26169E9D-300F-4159-BDC1-FC0AE99D3AC5}">
      <dsp:nvSpPr>
        <dsp:cNvPr id="0" name=""/>
        <dsp:cNvSpPr/>
      </dsp:nvSpPr>
      <dsp:spPr>
        <a:xfrm>
          <a:off x="0" y="2677466"/>
          <a:ext cx="650962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FCEFFC-EC8E-4407-9B8B-D18B3753E2ED}">
      <dsp:nvSpPr>
        <dsp:cNvPr id="0" name=""/>
        <dsp:cNvSpPr/>
      </dsp:nvSpPr>
      <dsp:spPr>
        <a:xfrm>
          <a:off x="325481" y="2308466"/>
          <a:ext cx="4591002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2234" tIns="0" rIns="17223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Cohesive approach on significant policies</a:t>
          </a:r>
        </a:p>
      </dsp:txBody>
      <dsp:txXfrm>
        <a:off x="361507" y="2344492"/>
        <a:ext cx="4518950" cy="665948"/>
      </dsp:txXfrm>
    </dsp:sp>
    <dsp:sp modelId="{FA42DA53-E9E8-47A9-A1B2-E0D3F9ED21C8}">
      <dsp:nvSpPr>
        <dsp:cNvPr id="0" name=""/>
        <dsp:cNvSpPr/>
      </dsp:nvSpPr>
      <dsp:spPr>
        <a:xfrm>
          <a:off x="0" y="3811466"/>
          <a:ext cx="6509622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A04706-E30D-408F-9CCC-6577A2509876}">
      <dsp:nvSpPr>
        <dsp:cNvPr id="0" name=""/>
        <dsp:cNvSpPr/>
      </dsp:nvSpPr>
      <dsp:spPr>
        <a:xfrm>
          <a:off x="325481" y="3442466"/>
          <a:ext cx="4556735" cy="738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2234" tIns="0" rIns="17223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Reassuring the business community</a:t>
          </a:r>
        </a:p>
      </dsp:txBody>
      <dsp:txXfrm>
        <a:off x="361507" y="3478492"/>
        <a:ext cx="4484683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2358EB-6B83-476D-8E20-3FCE97EE6877}">
      <dsp:nvSpPr>
        <dsp:cNvPr id="0" name=""/>
        <dsp:cNvSpPr/>
      </dsp:nvSpPr>
      <dsp:spPr>
        <a:xfrm>
          <a:off x="0" y="0"/>
          <a:ext cx="5207697" cy="10812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Matters that raise Competition concerns</a:t>
          </a:r>
        </a:p>
      </dsp:txBody>
      <dsp:txXfrm>
        <a:off x="31669" y="31669"/>
        <a:ext cx="3949575" cy="1017914"/>
      </dsp:txXfrm>
    </dsp:sp>
    <dsp:sp modelId="{C07BDF54-FF14-4893-957A-90CFBF7410FA}">
      <dsp:nvSpPr>
        <dsp:cNvPr id="0" name=""/>
        <dsp:cNvSpPr/>
      </dsp:nvSpPr>
      <dsp:spPr>
        <a:xfrm>
          <a:off x="436144" y="1277843"/>
          <a:ext cx="5207697" cy="10812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Developing competition enhancing/competition neutral solutions</a:t>
          </a:r>
        </a:p>
      </dsp:txBody>
      <dsp:txXfrm>
        <a:off x="467813" y="1309512"/>
        <a:ext cx="4005400" cy="1017914"/>
      </dsp:txXfrm>
    </dsp:sp>
    <dsp:sp modelId="{4ED64671-8057-4580-BA98-D9271BF59E7B}">
      <dsp:nvSpPr>
        <dsp:cNvPr id="0" name=""/>
        <dsp:cNvSpPr/>
      </dsp:nvSpPr>
      <dsp:spPr>
        <a:xfrm>
          <a:off x="865779" y="2555687"/>
          <a:ext cx="5207697" cy="10812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Maintain communication on benefits of Competition</a:t>
          </a:r>
        </a:p>
      </dsp:txBody>
      <dsp:txXfrm>
        <a:off x="897448" y="2587356"/>
        <a:ext cx="4011910" cy="1017914"/>
      </dsp:txXfrm>
    </dsp:sp>
    <dsp:sp modelId="{86C110B4-1B32-43BC-AD67-DB6DC71952EF}">
      <dsp:nvSpPr>
        <dsp:cNvPr id="0" name=""/>
        <dsp:cNvSpPr/>
      </dsp:nvSpPr>
      <dsp:spPr>
        <a:xfrm>
          <a:off x="1301924" y="3833531"/>
          <a:ext cx="5207697" cy="10812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Establish/maintain strong relationships</a:t>
          </a:r>
        </a:p>
      </dsp:txBody>
      <dsp:txXfrm>
        <a:off x="1333593" y="3865200"/>
        <a:ext cx="4005400" cy="1017914"/>
      </dsp:txXfrm>
    </dsp:sp>
    <dsp:sp modelId="{0E0BCC42-E1C8-4131-AEE3-BA32B4D47842}">
      <dsp:nvSpPr>
        <dsp:cNvPr id="0" name=""/>
        <dsp:cNvSpPr/>
      </dsp:nvSpPr>
      <dsp:spPr>
        <a:xfrm>
          <a:off x="4504883" y="828141"/>
          <a:ext cx="702814" cy="70281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4663016" y="828141"/>
        <a:ext cx="386548" cy="528868"/>
      </dsp:txXfrm>
    </dsp:sp>
    <dsp:sp modelId="{7FA04045-BF37-4D45-B5F8-DD249F30F2CD}">
      <dsp:nvSpPr>
        <dsp:cNvPr id="0" name=""/>
        <dsp:cNvSpPr/>
      </dsp:nvSpPr>
      <dsp:spPr>
        <a:xfrm>
          <a:off x="4941028" y="2105984"/>
          <a:ext cx="702814" cy="70281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5099161" y="2105984"/>
        <a:ext cx="386548" cy="528868"/>
      </dsp:txXfrm>
    </dsp:sp>
    <dsp:sp modelId="{4E72B85F-C7AA-4B00-A4AD-81B1FC5B380B}">
      <dsp:nvSpPr>
        <dsp:cNvPr id="0" name=""/>
        <dsp:cNvSpPr/>
      </dsp:nvSpPr>
      <dsp:spPr>
        <a:xfrm>
          <a:off x="5370663" y="3383828"/>
          <a:ext cx="702814" cy="70281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5528796" y="3383828"/>
        <a:ext cx="386548" cy="5288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7531" y="0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1738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7531" y="8841738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221A29B-21D4-4AD9-A72C-4431D276FA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72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t" anchorCtr="0" compatLnSpc="1">
            <a:prstTxWarp prst="textNoShape">
              <a:avLst/>
            </a:prstTxWarp>
          </a:bodyPr>
          <a:lstStyle>
            <a:lvl1pPr defTabSz="92531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531" y="0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t" anchorCtr="0" compatLnSpc="1">
            <a:prstTxWarp prst="textNoShape">
              <a:avLst/>
            </a:prstTxWarp>
          </a:bodyPr>
          <a:lstStyle>
            <a:lvl1pPr algn="r" defTabSz="92531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9575" y="698500"/>
            <a:ext cx="6205538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946" y="4422459"/>
            <a:ext cx="5618799" cy="4188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41738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b" anchorCtr="0" compatLnSpc="1">
            <a:prstTxWarp prst="textNoShape">
              <a:avLst/>
            </a:prstTxWarp>
          </a:bodyPr>
          <a:lstStyle>
            <a:lvl1pPr defTabSz="92531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531" y="8841738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5" tIns="46292" rIns="92585" bIns="46292" numCol="1" anchor="b" anchorCtr="0" compatLnSpc="1">
            <a:prstTxWarp prst="textNoShape">
              <a:avLst/>
            </a:prstTxWarp>
          </a:bodyPr>
          <a:lstStyle>
            <a:lvl1pPr algn="r" defTabSz="92531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21894A5-260B-49D1-A343-FDCCE32FD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43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27A1D3-F9FD-43E5-9B2C-9575DEE8F64B}" type="slidenum">
              <a:rPr lang="en-US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5265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3C57C-7CAB-3E7D-3622-151F9526E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0B0AE4AB-C19E-FE56-A683-587B51E703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1E1342A0-B6A4-6489-710A-11B526652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2614F0CA-6E47-A146-08B6-2EC0D00523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4E7D4-300E-4D56-B54F-05237A89971E}" type="slidenum">
              <a:rPr lang="en-US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730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6F8DE-2CB2-EE35-8F15-BE0941FCC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96B97928-2134-1F8F-5F08-44553196E4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DB841EA2-C6E4-9C6B-816A-7AB190068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A6C0D40A-58E2-D34D-481A-D48C2B4A3C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4E7D4-300E-4D56-B54F-05237A89971E}" type="slidenum">
              <a:rPr lang="en-US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004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D1C4E-B2C6-443C-A37D-653B073B0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F8F5B956-150C-43A4-850D-4F38B419EB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67834AD1-136A-0795-5712-419E2C7FE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EE710E37-9307-9B3B-4F97-98C4443CA5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4E7D4-300E-4D56-B54F-05237A89971E}" type="slidenum">
              <a:rPr lang="en-US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4763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AE93B-2F3F-4D65-96A6-F996C1727690}" type="slidenum">
              <a:rPr lang="en-US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286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3F6EE1-FB7D-42D5-BE1E-81C88449CFCF}" type="slidenum">
              <a:rPr 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949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4E7D4-300E-4D56-B54F-05237A89971E}" type="slidenum">
              <a:rPr lang="en-US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098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79E70-A246-A020-7AE8-8AC1AE666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8233D0F0-F43C-1CB6-65E3-FFA9EE5372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183AB07D-AEDD-5D40-58A9-1CCBACEF3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36795175-E99C-79D4-C45C-0CA012747B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4E7D4-300E-4D56-B54F-05237A89971E}" type="slidenum">
              <a:rPr lang="en-US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021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4E7D4-300E-4D56-B54F-05237A89971E}" type="slidenum">
              <a:rPr lang="en-US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5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6C6AF-B0A5-D355-A19A-1AB16C13B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05C107A5-2370-250D-5B2F-B6576F06A2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D8AC25F3-AB41-4B29-B355-E8EE906A2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87A37C0D-63D1-7A53-66AD-26A371F839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4E7D4-300E-4D56-B54F-05237A89971E}" type="slidenum">
              <a:rPr lang="en-US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407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C9A33-ED45-F9BE-CFC3-DC312811E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E6BA28D2-A3CF-6E40-DE63-B8D52197B7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7C69BF15-FD52-1336-B826-D43D2D399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796DC863-F8B5-B72A-ABFE-A45D9FAFD4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4E7D4-300E-4D56-B54F-05237A89971E}" type="slidenum">
              <a:rPr lang="en-US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544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87BD7-850A-7C73-BBDD-07C2754B5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C3A17166-8BCC-9708-944F-4EEB36D4BA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F7BA0251-69F3-40F1-F19B-1701A74F13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62D6DFC3-EF4E-C4B5-B2E1-52ED223094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4E7D4-300E-4D56-B54F-05237A89971E}" type="slidenum">
              <a:rPr lang="en-US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999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331BE-507F-7AB3-E515-B53E46B6C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9C7C7819-2F6D-FA26-9847-7486961DFC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409575" y="698500"/>
            <a:ext cx="6205538" cy="3490913"/>
          </a:xfrm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FFF7E44A-A085-1775-30F6-8888F19D1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8281BF98-F08C-DE9A-4212-79F4A4EE71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34E7D4-300E-4D56-B54F-05237A89971E}" type="slidenum">
              <a:rPr lang="en-US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410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D3E76-9816-4A11-A2EA-55B2859701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ED36E-3893-44BC-8C14-22F81B85F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A728F-1EA6-4898-A6EB-5AD10F9C7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8597B-59B1-40A1-AE81-A586E8EA0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EBC2CE6-2DCE-4A82-99F2-916ED27B6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5CB93-D110-4027-AED4-67A0D97AC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621C3-1972-4347-AF6D-9D799957D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5F38E-87E3-4B28-A9B3-F6E81ED23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182C5B3-DD82-42DA-981B-CBD0E07809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D93AD-D853-4DC8-9CB4-F87F1F89C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B7E2CAC-7AE8-4B5E-88DE-D71FA2862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BE63577-1067-4DEF-88F1-BD24DD327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D896FC6-C34E-4A55-A40D-78071DC0F1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67" r:id="rId4"/>
    <p:sldLayoutId id="2147483868" r:id="rId5"/>
    <p:sldLayoutId id="2147483877" r:id="rId6"/>
    <p:sldLayoutId id="2147483869" r:id="rId7"/>
    <p:sldLayoutId id="2147483878" r:id="rId8"/>
    <p:sldLayoutId id="2147483879" r:id="rId9"/>
    <p:sldLayoutId id="2147483870" r:id="rId10"/>
    <p:sldLayoutId id="2147483871" r:id="rId11"/>
    <p:sldLayoutId id="2147483872" r:id="rId12"/>
  </p:sldLayoutIdLst>
  <p:transition>
    <p:wipe dir="d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0C61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AABBD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AACC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fairtrading@jftc.gov.j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05229" y="4568338"/>
            <a:ext cx="6624638" cy="2016224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GB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GB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GB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GB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GB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GB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GB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GB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GB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GB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GB" sz="2700" cap="none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</a:br>
            <a:br>
              <a:rPr lang="en-GB" sz="2700" cap="none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</a:br>
            <a:br>
              <a:rPr lang="en-GB" sz="2700" cap="none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</a:br>
            <a:br>
              <a:rPr lang="en-GB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000" b="0" i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 Miller – Executive Director</a:t>
            </a:r>
            <a:br>
              <a:rPr lang="en-GB" sz="2000" b="0" i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000" b="0" i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February 2026</a:t>
            </a:r>
            <a:br>
              <a:rPr lang="en-GB" sz="2000" b="0" i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4399728" y="916569"/>
            <a:ext cx="4862512" cy="30777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chemeClr val="bg1">
                    <a:lumMod val="95000"/>
                  </a:schemeClr>
                </a:solidFill>
                <a:latin typeface="Lucida Calligraphy" pitchFamily="66" charset="0"/>
                <a:cs typeface="Arial" charset="0"/>
              </a:rPr>
              <a:t>Promoting competitive markets</a:t>
            </a:r>
          </a:p>
        </p:txBody>
      </p:sp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3605229" y="161947"/>
            <a:ext cx="645151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FAIR TRADING COMMISSION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87936" y="3284984"/>
            <a:ext cx="64592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pc="300" dirty="0">
                <a:solidFill>
                  <a:srgbClr val="003399"/>
                </a:solidFill>
                <a:latin typeface="Mistral" panose="03090702030407020403" pitchFamily="66" charset="0"/>
                <a:cs typeface="Times New Roman" pitchFamily="18" charset="0"/>
              </a:rPr>
              <a:t>Competition Authorities &amp; Sector Regulators – the JFTC</a:t>
            </a:r>
          </a:p>
        </p:txBody>
      </p:sp>
      <p:pic>
        <p:nvPicPr>
          <p:cNvPr id="1026" name="Picture 3" descr="FTC new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0800" y="1500764"/>
            <a:ext cx="1380368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96F11-B57B-C859-6B80-6FD837BE6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BEBE4003-BC8E-8A32-CFA4-4AF94A35EB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fld id="{8B0A7C4C-83A2-4BDD-8041-8B55D4A36791}" type="slidenum">
              <a:rPr lang="en-US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20">
            <a:extLst>
              <a:ext uri="{FF2B5EF4-FFF2-40B4-BE49-F238E27FC236}">
                <a16:creationId xmlns:a16="http://schemas.microsoft.com/office/drawing/2014/main" id="{0A75AE55-0BAA-CC1D-DE26-7174D5ED9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031" y="381475"/>
            <a:ext cx="8135937" cy="14465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b="1" spc="300" dirty="0">
                <a:solidFill>
                  <a:srgbClr val="003399"/>
                </a:solidFill>
                <a:latin typeface="Mistral" panose="03090702030407020403" pitchFamily="66" charset="0"/>
                <a:cs typeface="Microsoft Sans Serif" pitchFamily="34" charset="0"/>
              </a:rPr>
              <a:t>CONSUMER PROTECTION/COMPETITION</a:t>
            </a:r>
          </a:p>
        </p:txBody>
      </p:sp>
      <p:pic>
        <p:nvPicPr>
          <p:cNvPr id="3" name="Picture 3" descr="FTC new logo.png">
            <a:extLst>
              <a:ext uri="{FF2B5EF4-FFF2-40B4-BE49-F238E27FC236}">
                <a16:creationId xmlns:a16="http://schemas.microsoft.com/office/drawing/2014/main" id="{5190BB1B-9F94-ED2E-D7B1-D739AE5AF0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3789" y="5870028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401F794-9D37-5599-74A0-B2DFB45EE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5925623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F424F59-839C-575A-126E-4A83EAFB84A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55440" y="1916832"/>
            <a:ext cx="9577064" cy="3024336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Consumer Protection - competition investigations and market studies.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JFTC’s interaction with different regulators:</a:t>
            </a:r>
          </a:p>
          <a:p>
            <a:pPr lvl="1"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regulators do not have a direct responsibility to handle consumer protection issues.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JFTC takes the lead.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854930"/>
      </p:ext>
    </p:extLst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720DE-119F-1BE8-C981-3AC7E00A6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B105D3A4-A088-7D74-ED4B-B0BFF41F34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fld id="{8B0A7C4C-83A2-4BDD-8041-8B55D4A36791}" type="slidenum">
              <a:rPr lang="en-US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20">
            <a:extLst>
              <a:ext uri="{FF2B5EF4-FFF2-40B4-BE49-F238E27FC236}">
                <a16:creationId xmlns:a16="http://schemas.microsoft.com/office/drawing/2014/main" id="{4085AE2D-ED29-4379-093D-82D8F0EE3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031" y="381475"/>
            <a:ext cx="8135937" cy="769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b="1" spc="300" dirty="0">
                <a:solidFill>
                  <a:srgbClr val="003399"/>
                </a:solidFill>
                <a:latin typeface="Mistral" panose="03090702030407020403" pitchFamily="66" charset="0"/>
                <a:cs typeface="Microsoft Sans Serif" pitchFamily="34" charset="0"/>
              </a:rPr>
              <a:t>COLLABORATION</a:t>
            </a:r>
          </a:p>
        </p:txBody>
      </p:sp>
      <p:pic>
        <p:nvPicPr>
          <p:cNvPr id="3" name="Picture 3" descr="FTC new logo.png">
            <a:extLst>
              <a:ext uri="{FF2B5EF4-FFF2-40B4-BE49-F238E27FC236}">
                <a16:creationId xmlns:a16="http://schemas.microsoft.com/office/drawing/2014/main" id="{A64A4FF4-5387-E261-62F5-8F942A103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3789" y="5870028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6BEA5FB-6124-2291-3A5D-33B1C1AE0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5925623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BEBE506-E411-7DFD-F12C-C108ED16EE0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55440" y="1556792"/>
            <a:ext cx="9577064" cy="3024336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Utilities Regulator</a:t>
            </a:r>
          </a:p>
          <a:p>
            <a:pPr lvl="1"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Information-sharing mechanism</a:t>
            </a:r>
          </a:p>
          <a:p>
            <a:pPr lvl="1"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Frequent collaboration on market studies and investigations</a:t>
            </a:r>
          </a:p>
          <a:p>
            <a:pPr lvl="1"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Established process for addressing differences in views (limited conflicting positions) </a:t>
            </a:r>
          </a:p>
          <a:p>
            <a:pPr lvl="1"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Clarity &amp; Confidence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015131"/>
      </p:ext>
    </p:extLst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5F14D-7DEC-CE64-A1F1-70F71CB86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B851A890-CCAB-9F9E-A326-1F8F662606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fld id="{8B0A7C4C-83A2-4BDD-8041-8B55D4A36791}" type="slidenum">
              <a:rPr lang="en-US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20">
            <a:extLst>
              <a:ext uri="{FF2B5EF4-FFF2-40B4-BE49-F238E27FC236}">
                <a16:creationId xmlns:a16="http://schemas.microsoft.com/office/drawing/2014/main" id="{E4003D56-6A25-D654-CD49-70E266DB3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031" y="381475"/>
            <a:ext cx="8135937" cy="769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b="1" spc="300" dirty="0">
                <a:solidFill>
                  <a:srgbClr val="003399"/>
                </a:solidFill>
                <a:latin typeface="Mistral" panose="03090702030407020403" pitchFamily="66" charset="0"/>
                <a:cs typeface="Microsoft Sans Serif" pitchFamily="34" charset="0"/>
              </a:rPr>
              <a:t>COLLABORATION</a:t>
            </a:r>
          </a:p>
        </p:txBody>
      </p:sp>
      <p:pic>
        <p:nvPicPr>
          <p:cNvPr id="3" name="Picture 3" descr="FTC new logo.png">
            <a:extLst>
              <a:ext uri="{FF2B5EF4-FFF2-40B4-BE49-F238E27FC236}">
                <a16:creationId xmlns:a16="http://schemas.microsoft.com/office/drawing/2014/main" id="{1ACF45C7-35AE-38C1-AD4C-9A03615C1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3789" y="5870028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DCBF898-3F2B-B9A5-D26C-FF7ABF357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5925623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8AF0CD6-A2FD-C823-82F7-520EFB6D1F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55440" y="1556792"/>
            <a:ext cx="9577064" cy="3024336"/>
          </a:xfrm>
        </p:spPr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Banking Regulator - Primary focus is to: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the financial stability of commercial banks and credit unions.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Maintain the financial stability of banks (even if it is a failing bank).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prudential requirements are treated as a priority over competition issues. 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defRPr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Decisions relating to the impact on competition of a large bank acquiring a failing bank rests with the banking sector regulator.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768498"/>
      </p:ext>
    </p:extLst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09260-8CC3-DE31-7C13-9B821E523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7FBFA0FE-D6B4-6CD3-D151-FB000C7331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fld id="{8B0A7C4C-83A2-4BDD-8041-8B55D4A36791}" type="slidenum">
              <a:rPr lang="en-US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20">
            <a:extLst>
              <a:ext uri="{FF2B5EF4-FFF2-40B4-BE49-F238E27FC236}">
                <a16:creationId xmlns:a16="http://schemas.microsoft.com/office/drawing/2014/main" id="{FF69F13E-87B5-370D-00BC-CFF43CF66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031" y="381475"/>
            <a:ext cx="8135937" cy="769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b="1" spc="300" dirty="0">
                <a:solidFill>
                  <a:srgbClr val="003399"/>
                </a:solidFill>
                <a:latin typeface="Mistral" panose="03090702030407020403" pitchFamily="66" charset="0"/>
                <a:cs typeface="Microsoft Sans Serif" pitchFamily="34" charset="0"/>
              </a:rPr>
              <a:t>BENEFITS OF COLLABORATION</a:t>
            </a:r>
          </a:p>
        </p:txBody>
      </p:sp>
      <p:pic>
        <p:nvPicPr>
          <p:cNvPr id="3" name="Picture 3" descr="FTC new logo.png">
            <a:extLst>
              <a:ext uri="{FF2B5EF4-FFF2-40B4-BE49-F238E27FC236}">
                <a16:creationId xmlns:a16="http://schemas.microsoft.com/office/drawing/2014/main" id="{F5D14996-DED1-1770-609F-02197C1FF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3789" y="5870028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986227B-319F-0B87-46C9-EB39A8595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5925623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5EAE01-5F16-7886-73AA-016E5433E2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55440" y="1556792"/>
            <a:ext cx="9577064" cy="3024336"/>
          </a:xfrm>
        </p:spPr>
        <p:txBody>
          <a:bodyPr/>
          <a:lstStyle/>
          <a:p>
            <a:pPr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Better understanding or appreciation of each agency’s role</a:t>
            </a:r>
          </a:p>
          <a:p>
            <a:pPr lvl="1">
              <a:spcBef>
                <a:spcPts val="6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MDAs</a:t>
            </a:r>
          </a:p>
          <a:p>
            <a:pPr lvl="1">
              <a:spcBef>
                <a:spcPts val="6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 stakeholders such as market participants</a:t>
            </a:r>
          </a:p>
          <a:p>
            <a:pPr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 robust policy development or policy changes.   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920813"/>
      </p:ext>
    </p:extLst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C26E9692-A30E-4E05-82D0-E12E34CBA619}" type="slidenum">
              <a:rPr lang="en-US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4" name="Text Box 8"/>
          <p:cNvSpPr txBox="1">
            <a:spLocks noChangeArrowheads="1"/>
          </p:cNvSpPr>
          <p:nvPr/>
        </p:nvSpPr>
        <p:spPr bwMode="auto">
          <a:xfrm>
            <a:off x="3144044" y="267906"/>
            <a:ext cx="52562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latin typeface="Lucida Calligraphy" pitchFamily="66" charset="0"/>
                <a:ea typeface="Andalus"/>
                <a:cs typeface="Andalus"/>
              </a:rPr>
              <a:t>Thank you</a:t>
            </a:r>
          </a:p>
        </p:txBody>
      </p:sp>
      <p:sp>
        <p:nvSpPr>
          <p:cNvPr id="25605" name="TextBox 6"/>
          <p:cNvSpPr txBox="1">
            <a:spLocks noChangeArrowheads="1"/>
          </p:cNvSpPr>
          <p:nvPr/>
        </p:nvSpPr>
        <p:spPr bwMode="auto">
          <a:xfrm>
            <a:off x="7176120" y="1684592"/>
            <a:ext cx="388778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latin typeface="Lucida Calligraphy" pitchFamily="66" charset="0"/>
              </a:rPr>
              <a:t>Promoting competitive markets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71812" y="3446462"/>
            <a:ext cx="5400675" cy="2808288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1800" b="1" dirty="0">
              <a:latin typeface="Bookman Old Style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000" b="1" dirty="0">
                <a:latin typeface="Microsoft Sans Serif" pitchFamily="34" charset="0"/>
                <a:cs typeface="Microsoft Sans Serif" pitchFamily="34" charset="0"/>
              </a:rPr>
              <a:t>Fair Trading Commission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1800" dirty="0">
                <a:latin typeface="Microsoft Sans Serif" pitchFamily="34" charset="0"/>
                <a:cs typeface="Microsoft Sans Serif" pitchFamily="34" charset="0"/>
              </a:rPr>
              <a:t>17-19 </a:t>
            </a:r>
            <a:r>
              <a:rPr lang="en-US" sz="1800" dirty="0" err="1">
                <a:latin typeface="Microsoft Sans Serif" pitchFamily="34" charset="0"/>
                <a:cs typeface="Microsoft Sans Serif" pitchFamily="34" charset="0"/>
              </a:rPr>
              <a:t>Connolley</a:t>
            </a:r>
            <a:r>
              <a:rPr lang="en-US" sz="1800" dirty="0">
                <a:latin typeface="Microsoft Sans Serif" pitchFamily="34" charset="0"/>
                <a:cs typeface="Microsoft Sans Serif" pitchFamily="34" charset="0"/>
              </a:rPr>
              <a:t> Avenue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1800" dirty="0">
                <a:latin typeface="Microsoft Sans Serif" pitchFamily="34" charset="0"/>
                <a:cs typeface="Microsoft Sans Serif" pitchFamily="34" charset="0"/>
              </a:rPr>
              <a:t>Kingston 4, Jamaica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1800" dirty="0">
                <a:latin typeface="Microsoft Sans Serif" pitchFamily="34" charset="0"/>
                <a:cs typeface="Microsoft Sans Serif" pitchFamily="34" charset="0"/>
              </a:rPr>
              <a:t>Email: </a:t>
            </a:r>
            <a:r>
              <a:rPr lang="en-US" sz="1800" b="1" dirty="0">
                <a:solidFill>
                  <a:srgbClr val="0070C0"/>
                </a:solidFill>
                <a:latin typeface="Microsoft Sans Serif" pitchFamily="34" charset="0"/>
                <a:cs typeface="Microsoft Sans Serif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fairtrading@jftc.gov.jm</a:t>
            </a:r>
            <a:r>
              <a:rPr lang="en-US" sz="1800" b="1" dirty="0">
                <a:solidFill>
                  <a:srgbClr val="0070C0"/>
                </a:solidFill>
                <a:latin typeface="Microsoft Sans Serif" pitchFamily="34" charset="0"/>
                <a:cs typeface="Microsoft Sans Serif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1800" dirty="0">
                <a:latin typeface="Microsoft Sans Serif" pitchFamily="34" charset="0"/>
                <a:cs typeface="Microsoft Sans Serif" pitchFamily="34" charset="0"/>
              </a:rPr>
              <a:t>Website:  jftc.gov.jm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1800" dirty="0">
                <a:latin typeface="Microsoft Sans Serif" pitchFamily="34" charset="0"/>
                <a:cs typeface="Microsoft Sans Serif" pitchFamily="34" charset="0"/>
              </a:rPr>
              <a:t>www.facebook.com/ftc.jamaica</a:t>
            </a:r>
          </a:p>
        </p:txBody>
      </p:sp>
      <p:pic>
        <p:nvPicPr>
          <p:cNvPr id="4" name="Picture 3" descr="FTC new logo.png">
            <a:extLst>
              <a:ext uri="{FF2B5EF4-FFF2-40B4-BE49-F238E27FC236}">
                <a16:creationId xmlns:a16="http://schemas.microsoft.com/office/drawing/2014/main" id="{2B9CBFE1-344B-6278-9030-657C543BA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57295" y="1371218"/>
            <a:ext cx="2029707" cy="201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81616DF-A978-D26D-8E31-29ED2A3DF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056" y="5700024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A cartoon hands holding a sign&#10;&#10;Description automatically generated">
            <a:extLst>
              <a:ext uri="{FF2B5EF4-FFF2-40B4-BE49-F238E27FC236}">
                <a16:creationId xmlns:a16="http://schemas.microsoft.com/office/drawing/2014/main" id="{DB17315D-E806-0F7A-42B2-7F42A024D7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0948" y="1672739"/>
            <a:ext cx="2843096" cy="1890659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55440" y="341375"/>
            <a:ext cx="9661731" cy="84665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4800" b="1" cap="none" spc="300">
                <a:solidFill>
                  <a:srgbClr val="003399"/>
                </a:solidFill>
                <a:latin typeface="Mistral" panose="03090702030407020403" pitchFamily="66" charset="0"/>
                <a:cs typeface="Times New Roman" panose="02020603050405020304" pitchFamily="18" charset="0"/>
              </a:rPr>
              <a:t>OUTLINE</a:t>
            </a:r>
            <a:endParaRPr lang="en-US" sz="4800" b="1" cap="none" spc="300" dirty="0">
              <a:solidFill>
                <a:srgbClr val="003399"/>
              </a:solidFill>
              <a:latin typeface="Mistral" panose="03090702030407020403" pitchFamily="66" charset="0"/>
              <a:cs typeface="Times New Roman" panose="02020603050405020304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55439" y="1310776"/>
            <a:ext cx="9661731" cy="4536504"/>
          </a:xfrm>
        </p:spPr>
        <p:txBody>
          <a:bodyPr numCol="1"/>
          <a:lstStyle/>
          <a:p>
            <a:pPr lvl="0">
              <a:spcBef>
                <a:spcPts val="1200"/>
              </a:spcBef>
              <a:spcAft>
                <a:spcPts val="18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Interaction and Collaboration</a:t>
            </a:r>
          </a:p>
          <a:p>
            <a:pPr lvl="0">
              <a:spcBef>
                <a:spcPts val="1200"/>
              </a:spcBef>
              <a:spcAft>
                <a:spcPts val="18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Policy development</a:t>
            </a:r>
          </a:p>
          <a:p>
            <a:pPr lvl="0">
              <a:spcBef>
                <a:spcPts val="1200"/>
              </a:spcBef>
              <a:spcAft>
                <a:spcPts val="18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Interventions in regulators’ stakeholder consultations</a:t>
            </a:r>
          </a:p>
          <a:p>
            <a:pPr lvl="0">
              <a:spcBef>
                <a:spcPts val="1200"/>
              </a:spcBef>
              <a:spcAft>
                <a:spcPts val="18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Building personal and institutional relationships with the following regulators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algn="thaiDist" eaLnBrk="1" hangingPunct="1">
              <a:lnSpc>
                <a:spcPct val="110000"/>
              </a:lnSpc>
              <a:spcBef>
                <a:spcPct val="50000"/>
              </a:spcBef>
              <a:buClr>
                <a:srgbClr val="000099"/>
              </a:buClr>
              <a:buFont typeface="Wingdings" pitchFamily="2" charset="2"/>
              <a:buNone/>
            </a:pPr>
            <a:endParaRPr lang="en-US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922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142DF295-2604-4EEC-9A82-0A6DEE4492AB}" type="slidenum">
              <a:rPr 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3" descr="FTC new logo.png">
            <a:extLst>
              <a:ext uri="{FF2B5EF4-FFF2-40B4-BE49-F238E27FC236}">
                <a16:creationId xmlns:a16="http://schemas.microsoft.com/office/drawing/2014/main" id="{BFBC9E97-43D1-2084-FE52-1A74AB8DC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71464" y="5894068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6D40DAE4-F5E6-86AD-2F9F-5422381722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296" y="5886709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59885" y="1700808"/>
            <a:ext cx="9577064" cy="3024336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Air Transportation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Banking and finance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Broadcast content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Energy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Gaming 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Insurance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Spectrum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Utilities</a:t>
            </a:r>
          </a:p>
          <a:p>
            <a:pPr>
              <a:spcAft>
                <a:spcPts val="600"/>
              </a:spcAft>
              <a:defRPr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BC2CE6-2DCE-4A82-99F2-916ED27B65D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1055440" y="682604"/>
            <a:ext cx="9577064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800" b="1" spc="300" dirty="0">
                <a:solidFill>
                  <a:srgbClr val="003399"/>
                </a:solidFill>
                <a:latin typeface="Mistral" panose="03090702030407020403" pitchFamily="66" charset="0"/>
                <a:cs typeface="Microsoft Sans Serif" pitchFamily="34" charset="0"/>
              </a:rPr>
              <a:t>Regulated sectors</a:t>
            </a:r>
          </a:p>
        </p:txBody>
      </p:sp>
      <p:pic>
        <p:nvPicPr>
          <p:cNvPr id="6" name="Picture 3" descr="FTC new logo.png">
            <a:extLst>
              <a:ext uri="{FF2B5EF4-FFF2-40B4-BE49-F238E27FC236}">
                <a16:creationId xmlns:a16="http://schemas.microsoft.com/office/drawing/2014/main" id="{678EEB89-6024-CCE1-0003-636AD1AC5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894" y="5841826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213A1376-0FE3-2677-4A5D-C3D77001CF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5889905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071710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fld id="{8B0A7C4C-83A2-4BDD-8041-8B55D4A36791}" type="slidenum">
              <a:rPr lang="en-US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20"/>
          <p:cNvSpPr>
            <a:spLocks noChangeArrowheads="1"/>
          </p:cNvSpPr>
          <p:nvPr/>
        </p:nvSpPr>
        <p:spPr bwMode="auto">
          <a:xfrm>
            <a:off x="2028031" y="381475"/>
            <a:ext cx="8135937" cy="14465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b="1" spc="300" dirty="0">
                <a:solidFill>
                  <a:srgbClr val="003399"/>
                </a:solidFill>
                <a:latin typeface="Mistral" panose="03090702030407020403" pitchFamily="66" charset="0"/>
                <a:cs typeface="Microsoft Sans Serif" pitchFamily="34" charset="0"/>
              </a:rPr>
              <a:t>NEED FOR INTERACTION &amp; COLLABORATION</a:t>
            </a:r>
          </a:p>
        </p:txBody>
      </p:sp>
      <p:pic>
        <p:nvPicPr>
          <p:cNvPr id="3" name="Picture 3" descr="FTC new logo.png">
            <a:extLst>
              <a:ext uri="{FF2B5EF4-FFF2-40B4-BE49-F238E27FC236}">
                <a16:creationId xmlns:a16="http://schemas.microsoft.com/office/drawing/2014/main" id="{4E161B17-25D3-84AD-E0C0-87BE68823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3789" y="5870028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510C8F9-9E6F-4C71-848E-5ED221AD4F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5925623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626878B-F01F-3D12-7C32-7EAD092A53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55440" y="1916832"/>
            <a:ext cx="9577064" cy="3024336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Interplay between competition issues and regulators’ objectives and responsibilities. Objectives are often:</a:t>
            </a:r>
          </a:p>
          <a:p>
            <a:pPr lvl="1">
              <a:spcAft>
                <a:spcPts val="600"/>
              </a:spcAft>
              <a:defRPr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aligned</a:t>
            </a:r>
          </a:p>
          <a:p>
            <a:pPr lvl="1">
              <a:spcAft>
                <a:spcPts val="600"/>
              </a:spcAft>
              <a:defRPr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in conflict</a:t>
            </a:r>
          </a:p>
          <a:p>
            <a:pPr lvl="1">
              <a:spcAft>
                <a:spcPts val="600"/>
              </a:spcAft>
              <a:defRPr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regulator believes that its focus has ‘primacy’ over competition law and policy</a:t>
            </a:r>
          </a:p>
        </p:txBody>
      </p:sp>
    </p:spTree>
    <p:extLst>
      <p:ext uri="{BB962C8B-B14F-4D97-AF65-F5344CB8AC3E}">
        <p14:creationId xmlns:p14="http://schemas.microsoft.com/office/powerpoint/2010/main" val="760572770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4D0DB-1B93-F1CA-2401-D83D49077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672EB499-6D2F-845F-A6F1-12ECFC6C86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fld id="{8B0A7C4C-83A2-4BDD-8041-8B55D4A36791}" type="slidenum">
              <a:rPr lang="en-US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20">
            <a:extLst>
              <a:ext uri="{FF2B5EF4-FFF2-40B4-BE49-F238E27FC236}">
                <a16:creationId xmlns:a16="http://schemas.microsoft.com/office/drawing/2014/main" id="{A5744C64-C5C1-A24A-1B23-17F7C8176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031" y="381475"/>
            <a:ext cx="8135937" cy="769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b="1" spc="300" dirty="0">
                <a:solidFill>
                  <a:srgbClr val="003399"/>
                </a:solidFill>
                <a:latin typeface="Mistral" panose="03090702030407020403" pitchFamily="66" charset="0"/>
                <a:cs typeface="Microsoft Sans Serif" pitchFamily="34" charset="0"/>
              </a:rPr>
              <a:t>INTERACTION &amp; COLLABORATION</a:t>
            </a:r>
          </a:p>
        </p:txBody>
      </p:sp>
      <p:pic>
        <p:nvPicPr>
          <p:cNvPr id="3" name="Picture 3" descr="FTC new logo.png">
            <a:extLst>
              <a:ext uri="{FF2B5EF4-FFF2-40B4-BE49-F238E27FC236}">
                <a16:creationId xmlns:a16="http://schemas.microsoft.com/office/drawing/2014/main" id="{5958EB6C-B3F4-CC46-95BD-C70C9020FB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3789" y="5870028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CCA2AFA-6709-B863-B738-46085BB62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5925623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68B6E3F-598B-C4BD-90D9-5E1C7E297E1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55440" y="1556792"/>
            <a:ext cx="9577064" cy="3024336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Regulators:</a:t>
            </a:r>
          </a:p>
          <a:p>
            <a:pPr lvl="1">
              <a:spcAft>
                <a:spcPts val="6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mandate for promoting competition</a:t>
            </a:r>
          </a:p>
          <a:p>
            <a:pPr lvl="1">
              <a:spcAft>
                <a:spcPts val="6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responsibility for examining competition issues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Nexus between functions and objectives on specific issues</a:t>
            </a:r>
          </a:p>
          <a:p>
            <a:pPr>
              <a:spcAft>
                <a:spcPts val="6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Competition advocacy is critical:</a:t>
            </a:r>
          </a:p>
          <a:p>
            <a:pPr lvl="1">
              <a:spcAft>
                <a:spcPts val="6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ensures that competition objectives are duly considered</a:t>
            </a:r>
          </a:p>
          <a:p>
            <a:pPr lvl="1">
              <a:spcAft>
                <a:spcPts val="6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harmonious relationships are maintained</a:t>
            </a:r>
          </a:p>
        </p:txBody>
      </p:sp>
    </p:spTree>
    <p:extLst>
      <p:ext uri="{BB962C8B-B14F-4D97-AF65-F5344CB8AC3E}">
        <p14:creationId xmlns:p14="http://schemas.microsoft.com/office/powerpoint/2010/main" val="831819101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fld id="{8B0A7C4C-83A2-4BDD-8041-8B55D4A36791}" type="slidenum">
              <a:rPr lang="en-US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20"/>
          <p:cNvSpPr>
            <a:spLocks noChangeArrowheads="1"/>
          </p:cNvSpPr>
          <p:nvPr/>
        </p:nvSpPr>
        <p:spPr bwMode="auto">
          <a:xfrm>
            <a:off x="1992312" y="290188"/>
            <a:ext cx="8270876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000" b="1" spc="300" dirty="0">
                <a:solidFill>
                  <a:srgbClr val="003399"/>
                </a:solidFill>
                <a:latin typeface="Mistral" panose="03090702030407020403" pitchFamily="66" charset="0"/>
                <a:cs typeface="Microsoft Sans Serif" pitchFamily="34" charset="0"/>
              </a:rPr>
              <a:t>BENEFITS TO GOVERNMENT &amp; BUSINESS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59870758"/>
              </p:ext>
            </p:extLst>
          </p:nvPr>
        </p:nvGraphicFramePr>
        <p:xfrm>
          <a:off x="2363225" y="1701611"/>
          <a:ext cx="6509622" cy="4481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3" descr="FTC new logo.png">
            <a:extLst>
              <a:ext uri="{FF2B5EF4-FFF2-40B4-BE49-F238E27FC236}">
                <a16:creationId xmlns:a16="http://schemas.microsoft.com/office/drawing/2014/main" id="{7F1582A3-E02F-BAC9-D9B8-94259B2A6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25435" y="5789168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F39B6DB9-F9EC-406C-DD13-C2CBB270B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320" y="5940685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ollaboration Probably is Not What You Think It Is | by Joseph Rios EdD |  How Come No One Ever Told Me? | Medium">
            <a:extLst>
              <a:ext uri="{FF2B5EF4-FFF2-40B4-BE49-F238E27FC236}">
                <a16:creationId xmlns:a16="http://schemas.microsoft.com/office/drawing/2014/main" id="{326D845B-FB40-7A54-721A-8E249106715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280" y="2688312"/>
            <a:ext cx="2766924" cy="1846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4163119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08848-BB3C-9CDE-4478-5E59F2572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DA3A6B79-721B-C3FD-D704-252A11198A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fld id="{8B0A7C4C-83A2-4BDD-8041-8B55D4A36791}" type="slidenum">
              <a:rPr lang="en-US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20">
            <a:extLst>
              <a:ext uri="{FF2B5EF4-FFF2-40B4-BE49-F238E27FC236}">
                <a16:creationId xmlns:a16="http://schemas.microsoft.com/office/drawing/2014/main" id="{7D7AEA1D-B238-02CA-AA24-2A33839AB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2" y="290188"/>
            <a:ext cx="8270876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000" b="1" spc="300" dirty="0">
                <a:solidFill>
                  <a:srgbClr val="003399"/>
                </a:solidFill>
                <a:latin typeface="Mistral" panose="03090702030407020403" pitchFamily="66" charset="0"/>
                <a:cs typeface="Microsoft Sans Serif" pitchFamily="34" charset="0"/>
              </a:rPr>
              <a:t>JFTC’s PRIORITY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D0D737B-B780-B040-1E5B-ACE95F96A2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7724307"/>
              </p:ext>
            </p:extLst>
          </p:nvPr>
        </p:nvGraphicFramePr>
        <p:xfrm>
          <a:off x="2363225" y="1268761"/>
          <a:ext cx="6509622" cy="4914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3" descr="FTC new logo.png">
            <a:extLst>
              <a:ext uri="{FF2B5EF4-FFF2-40B4-BE49-F238E27FC236}">
                <a16:creationId xmlns:a16="http://schemas.microsoft.com/office/drawing/2014/main" id="{D194D23E-E22F-A8C8-69C6-CCAF226BF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25435" y="5789168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FC99D710-5235-FC95-1A46-8858AD553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320" y="5940685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185086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B2CE-AF8F-84D2-6E2E-6CCE97955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CB5C40AB-D287-FA0C-25C8-3BF7930554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fld id="{8B0A7C4C-83A2-4BDD-8041-8B55D4A36791}" type="slidenum">
              <a:rPr lang="en-US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20">
            <a:extLst>
              <a:ext uri="{FF2B5EF4-FFF2-40B4-BE49-F238E27FC236}">
                <a16:creationId xmlns:a16="http://schemas.microsoft.com/office/drawing/2014/main" id="{310ADDE3-9F27-98FD-9229-6FA07FC08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031" y="381475"/>
            <a:ext cx="8135937" cy="769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b="1" spc="300" dirty="0">
                <a:solidFill>
                  <a:srgbClr val="003399"/>
                </a:solidFill>
                <a:latin typeface="Mistral" panose="03090702030407020403" pitchFamily="66" charset="0"/>
                <a:cs typeface="Microsoft Sans Serif" pitchFamily="34" charset="0"/>
              </a:rPr>
              <a:t>COMPETITION ADVOCACY TOOLS</a:t>
            </a:r>
          </a:p>
        </p:txBody>
      </p:sp>
      <p:pic>
        <p:nvPicPr>
          <p:cNvPr id="3" name="Picture 3" descr="FTC new logo.png">
            <a:extLst>
              <a:ext uri="{FF2B5EF4-FFF2-40B4-BE49-F238E27FC236}">
                <a16:creationId xmlns:a16="http://schemas.microsoft.com/office/drawing/2014/main" id="{D3F9BC89-754D-CB5B-894C-9DC9D4CA6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3789" y="5870028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6D16781-13B6-98F0-B341-86506EB88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5925623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5C49116-4668-D3E2-B854-92760C497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55440" y="1916832"/>
            <a:ext cx="9577064" cy="3024336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Memorandum of Understanding (MOU)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Discussions with MDAs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Interaction with the business community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Legislation</a:t>
            </a:r>
          </a:p>
        </p:txBody>
      </p:sp>
    </p:spTree>
    <p:extLst>
      <p:ext uri="{BB962C8B-B14F-4D97-AF65-F5344CB8AC3E}">
        <p14:creationId xmlns:p14="http://schemas.microsoft.com/office/powerpoint/2010/main" val="1289941903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59B7B-0D97-D2F3-B2FE-A27863991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49B9C4CF-BF35-8FD7-76D5-EBCBDC1FA5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fld id="{8B0A7C4C-83A2-4BDD-8041-8B55D4A36791}" type="slidenum">
              <a:rPr lang="en-US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Rectangle 20">
            <a:extLst>
              <a:ext uri="{FF2B5EF4-FFF2-40B4-BE49-F238E27FC236}">
                <a16:creationId xmlns:a16="http://schemas.microsoft.com/office/drawing/2014/main" id="{DCE7815E-76DC-156F-0161-333B00060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031" y="381475"/>
            <a:ext cx="8135937" cy="769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b="1" spc="300" dirty="0">
                <a:solidFill>
                  <a:srgbClr val="003399"/>
                </a:solidFill>
                <a:latin typeface="Mistral" panose="03090702030407020403" pitchFamily="66" charset="0"/>
                <a:cs typeface="Microsoft Sans Serif" pitchFamily="34" charset="0"/>
              </a:rPr>
              <a:t>LEGISLATION</a:t>
            </a:r>
          </a:p>
        </p:txBody>
      </p:sp>
      <p:pic>
        <p:nvPicPr>
          <p:cNvPr id="3" name="Picture 3" descr="FTC new logo.png">
            <a:extLst>
              <a:ext uri="{FF2B5EF4-FFF2-40B4-BE49-F238E27FC236}">
                <a16:creationId xmlns:a16="http://schemas.microsoft.com/office/drawing/2014/main" id="{22AB180B-525C-FD27-576F-0A5AD3B15B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3789" y="5870028"/>
            <a:ext cx="742654" cy="73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0972001-E60D-8098-8179-272978802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5925623"/>
            <a:ext cx="1656184" cy="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9BEF063-EBE2-A192-AA87-545597A91AC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55440" y="1556792"/>
            <a:ext cx="9577064" cy="3024336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Telecoms Act dictates that the JFTC must be consulted on specific competition matters. 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Gaming Act dictates that the JFTC must weigh in on certain issues.</a:t>
            </a:r>
          </a:p>
          <a:p>
            <a:pPr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Provisions are to be included in the petroleum industry regulator's legislation and the pensions and insurance regulator. </a:t>
            </a:r>
          </a:p>
        </p:txBody>
      </p:sp>
    </p:spTree>
    <p:extLst>
      <p:ext uri="{BB962C8B-B14F-4D97-AF65-F5344CB8AC3E}">
        <p14:creationId xmlns:p14="http://schemas.microsoft.com/office/powerpoint/2010/main" val="4092354124"/>
      </p:ext>
    </p:extLst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9439</TotalTime>
  <Words>493</Words>
  <Application>Microsoft Office PowerPoint</Application>
  <PresentationFormat>Widescreen</PresentationFormat>
  <Paragraphs>108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Bookman Old Style</vt:lpstr>
      <vt:lpstr>Calibri</vt:lpstr>
      <vt:lpstr>Century Schoolbook</vt:lpstr>
      <vt:lpstr>Lucida Calligraphy</vt:lpstr>
      <vt:lpstr>Microsoft Sans Serif</vt:lpstr>
      <vt:lpstr>Mistral</vt:lpstr>
      <vt:lpstr>Times New Roman</vt:lpstr>
      <vt:lpstr>Wingdings</vt:lpstr>
      <vt:lpstr>Wingdings 2</vt:lpstr>
      <vt:lpstr>Oriel</vt:lpstr>
      <vt:lpstr>               David Miller – Executive Director February 2026 </vt:lpstr>
      <vt:lpstr>OUTLINE</vt:lpstr>
      <vt:lpstr>Regulated sectors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Fair Trading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ON THE  FAIR TRADING COMMISSION  MIIC Planning Retreat  January 10, 2008</dc:title>
  <dc:creator>Ann-Marie Grant</dc:creator>
  <cp:lastModifiedBy>David Miller</cp:lastModifiedBy>
  <cp:revision>516</cp:revision>
  <cp:lastPrinted>2025-03-17T14:37:19Z</cp:lastPrinted>
  <dcterms:created xsi:type="dcterms:W3CDTF">2008-01-03T19:46:58Z</dcterms:created>
  <dcterms:modified xsi:type="dcterms:W3CDTF">2026-02-17T21:25:30Z</dcterms:modified>
</cp:coreProperties>
</file>