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80" r:id="rId4"/>
    <p:sldId id="372" r:id="rId5"/>
    <p:sldId id="381" r:id="rId6"/>
    <p:sldId id="348" r:id="rId7"/>
    <p:sldId id="383" r:id="rId8"/>
    <p:sldId id="364" r:id="rId9"/>
    <p:sldId id="365" r:id="rId10"/>
    <p:sldId id="378" r:id="rId11"/>
    <p:sldId id="379" r:id="rId12"/>
    <p:sldId id="385" r:id="rId13"/>
    <p:sldId id="356" r:id="rId14"/>
    <p:sldId id="309" r:id="rId15"/>
    <p:sldId id="353" r:id="rId16"/>
    <p:sldId id="369" r:id="rId17"/>
    <p:sldId id="359" r:id="rId18"/>
    <p:sldId id="376" r:id="rId19"/>
    <p:sldId id="370" r:id="rId20"/>
    <p:sldId id="388" r:id="rId21"/>
    <p:sldId id="386" r:id="rId22"/>
    <p:sldId id="357" r:id="rId23"/>
    <p:sldId id="387" r:id="rId24"/>
    <p:sldId id="382" r:id="rId25"/>
    <p:sldId id="293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000099"/>
    <a:srgbClr val="000066"/>
    <a:srgbClr val="800000"/>
    <a:srgbClr val="003300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6" autoAdjust="0"/>
    <p:restoredTop sz="94741" autoAdjust="0"/>
  </p:normalViewPr>
  <p:slideViewPr>
    <p:cSldViewPr>
      <p:cViewPr varScale="1">
        <p:scale>
          <a:sx n="105" d="100"/>
          <a:sy n="105" d="100"/>
        </p:scale>
        <p:origin x="6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-7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4E976-9053-4E59-BF6D-4C4B14328B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2C6F7-B741-4422-AC77-5E0F3EE02514}">
      <dgm:prSet phldrT="[Text]"/>
      <dgm:spPr/>
      <dgm:t>
        <a:bodyPr/>
        <a:lstStyle/>
        <a:p>
          <a:r>
            <a:rPr lang="en-US" dirty="0"/>
            <a:t>Abuse of Dominance</a:t>
          </a:r>
        </a:p>
      </dgm:t>
    </dgm:pt>
    <dgm:pt modelId="{045EF8F5-5374-4E47-97B2-2060E3DBDFF3}" type="parTrans" cxnId="{7D239A81-155B-4FA9-9F63-798605CA81A3}">
      <dgm:prSet/>
      <dgm:spPr/>
      <dgm:t>
        <a:bodyPr/>
        <a:lstStyle/>
        <a:p>
          <a:endParaRPr lang="en-US"/>
        </a:p>
      </dgm:t>
    </dgm:pt>
    <dgm:pt modelId="{08C966F8-F10D-4CB1-9972-E86E9C98B86F}" type="sibTrans" cxnId="{7D239A81-155B-4FA9-9F63-798605CA81A3}">
      <dgm:prSet/>
      <dgm:spPr/>
      <dgm:t>
        <a:bodyPr/>
        <a:lstStyle/>
        <a:p>
          <a:endParaRPr lang="en-US"/>
        </a:p>
      </dgm:t>
    </dgm:pt>
    <dgm:pt modelId="{335BF21B-1C18-4FBA-9050-58C9627A152B}">
      <dgm:prSet phldrT="[Text]"/>
      <dgm:spPr/>
      <dgm:t>
        <a:bodyPr/>
        <a:lstStyle/>
        <a:p>
          <a:r>
            <a:rPr lang="en-US" dirty="0"/>
            <a:t>Collusive Agreements</a:t>
          </a:r>
        </a:p>
      </dgm:t>
    </dgm:pt>
    <dgm:pt modelId="{6A20B2B3-2088-461E-84C7-5F80DA7AA23C}" type="parTrans" cxnId="{B187A1CC-F34E-4290-9B30-FE319719D951}">
      <dgm:prSet/>
      <dgm:spPr/>
      <dgm:t>
        <a:bodyPr/>
        <a:lstStyle/>
        <a:p>
          <a:endParaRPr lang="en-US"/>
        </a:p>
      </dgm:t>
    </dgm:pt>
    <dgm:pt modelId="{1FB81047-2420-4A2B-95F9-FAFE271979C4}" type="sibTrans" cxnId="{B187A1CC-F34E-4290-9B30-FE319719D951}">
      <dgm:prSet/>
      <dgm:spPr/>
      <dgm:t>
        <a:bodyPr/>
        <a:lstStyle/>
        <a:p>
          <a:endParaRPr lang="en-US"/>
        </a:p>
      </dgm:t>
    </dgm:pt>
    <dgm:pt modelId="{FA3CE728-DDA5-42CC-A6FE-0D2A99BD94B2}">
      <dgm:prSet phldrT="[Text]"/>
      <dgm:spPr/>
      <dgm:t>
        <a:bodyPr/>
        <a:lstStyle/>
        <a:p>
          <a:r>
            <a:rPr lang="en-US" dirty="0"/>
            <a:t>Mergers &amp; Acquisitions</a:t>
          </a:r>
        </a:p>
      </dgm:t>
    </dgm:pt>
    <dgm:pt modelId="{59E62D39-ED70-4E99-9015-F71424CAD47E}" type="parTrans" cxnId="{FB03C0F9-F11C-4DE7-972F-A0D0CC9BEB08}">
      <dgm:prSet/>
      <dgm:spPr/>
      <dgm:t>
        <a:bodyPr/>
        <a:lstStyle/>
        <a:p>
          <a:endParaRPr lang="en-US"/>
        </a:p>
      </dgm:t>
    </dgm:pt>
    <dgm:pt modelId="{CF3D05F6-4306-4CE8-88F8-B4D52CBD5B2D}" type="sibTrans" cxnId="{FB03C0F9-F11C-4DE7-972F-A0D0CC9BEB08}">
      <dgm:prSet/>
      <dgm:spPr/>
      <dgm:t>
        <a:bodyPr/>
        <a:lstStyle/>
        <a:p>
          <a:endParaRPr lang="en-US"/>
        </a:p>
      </dgm:t>
    </dgm:pt>
    <dgm:pt modelId="{66300898-CCAA-4851-B77C-C3EF7AF6008B}" type="pres">
      <dgm:prSet presAssocID="{A414E976-9053-4E59-BF6D-4C4B14328B45}" presName="linear" presStyleCnt="0">
        <dgm:presLayoutVars>
          <dgm:dir/>
          <dgm:animLvl val="lvl"/>
          <dgm:resizeHandles val="exact"/>
        </dgm:presLayoutVars>
      </dgm:prSet>
      <dgm:spPr/>
    </dgm:pt>
    <dgm:pt modelId="{BEE4C94B-6485-49C4-8F6A-78523A9D3AE9}" type="pres">
      <dgm:prSet presAssocID="{EA42C6F7-B741-4422-AC77-5E0F3EE02514}" presName="parentLin" presStyleCnt="0"/>
      <dgm:spPr/>
    </dgm:pt>
    <dgm:pt modelId="{F785C124-D2B3-4D26-8CD9-AB95944FAA1B}" type="pres">
      <dgm:prSet presAssocID="{EA42C6F7-B741-4422-AC77-5E0F3EE02514}" presName="parentLeftMargin" presStyleLbl="node1" presStyleIdx="0" presStyleCnt="3"/>
      <dgm:spPr/>
    </dgm:pt>
    <dgm:pt modelId="{76C0B2C4-DEFC-4EA2-B81F-083A0A249F60}" type="pres">
      <dgm:prSet presAssocID="{EA42C6F7-B741-4422-AC77-5E0F3EE025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38008A-20C9-44A2-BE13-CECDBDDB364D}" type="pres">
      <dgm:prSet presAssocID="{EA42C6F7-B741-4422-AC77-5E0F3EE02514}" presName="negativeSpace" presStyleCnt="0"/>
      <dgm:spPr/>
    </dgm:pt>
    <dgm:pt modelId="{64231509-E8F8-4C8E-B7C8-47BF27E66B16}" type="pres">
      <dgm:prSet presAssocID="{EA42C6F7-B741-4422-AC77-5E0F3EE02514}" presName="childText" presStyleLbl="conFgAcc1" presStyleIdx="0" presStyleCnt="3">
        <dgm:presLayoutVars>
          <dgm:bulletEnabled val="1"/>
        </dgm:presLayoutVars>
      </dgm:prSet>
      <dgm:spPr/>
    </dgm:pt>
    <dgm:pt modelId="{BD92A3B7-9565-48AE-90D3-78AEB819F953}" type="pres">
      <dgm:prSet presAssocID="{08C966F8-F10D-4CB1-9972-E86E9C98B86F}" presName="spaceBetweenRectangles" presStyleCnt="0"/>
      <dgm:spPr/>
    </dgm:pt>
    <dgm:pt modelId="{140B13F7-0C9F-4AD0-AFF9-DAD10456DA2C}" type="pres">
      <dgm:prSet presAssocID="{335BF21B-1C18-4FBA-9050-58C9627A152B}" presName="parentLin" presStyleCnt="0"/>
      <dgm:spPr/>
    </dgm:pt>
    <dgm:pt modelId="{EDE62E7C-F0C4-4CE6-9089-EDC5490B8D68}" type="pres">
      <dgm:prSet presAssocID="{335BF21B-1C18-4FBA-9050-58C9627A152B}" presName="parentLeftMargin" presStyleLbl="node1" presStyleIdx="0" presStyleCnt="3"/>
      <dgm:spPr/>
    </dgm:pt>
    <dgm:pt modelId="{9B0E0462-633E-4A6E-BC83-2A1B569B79B7}" type="pres">
      <dgm:prSet presAssocID="{335BF21B-1C18-4FBA-9050-58C9627A15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A98475-74F9-4338-A066-7863A5EE50B6}" type="pres">
      <dgm:prSet presAssocID="{335BF21B-1C18-4FBA-9050-58C9627A152B}" presName="negativeSpace" presStyleCnt="0"/>
      <dgm:spPr/>
    </dgm:pt>
    <dgm:pt modelId="{6128D0AE-EEE7-4B91-8DEC-2DA8615C0716}" type="pres">
      <dgm:prSet presAssocID="{335BF21B-1C18-4FBA-9050-58C9627A152B}" presName="childText" presStyleLbl="conFgAcc1" presStyleIdx="1" presStyleCnt="3">
        <dgm:presLayoutVars>
          <dgm:bulletEnabled val="1"/>
        </dgm:presLayoutVars>
      </dgm:prSet>
      <dgm:spPr/>
    </dgm:pt>
    <dgm:pt modelId="{C539EC91-A547-4834-A125-D333B4376AC6}" type="pres">
      <dgm:prSet presAssocID="{1FB81047-2420-4A2B-95F9-FAFE271979C4}" presName="spaceBetweenRectangles" presStyleCnt="0"/>
      <dgm:spPr/>
    </dgm:pt>
    <dgm:pt modelId="{E60A47AC-61BA-4DF5-BD63-686BE2A45BE8}" type="pres">
      <dgm:prSet presAssocID="{FA3CE728-DDA5-42CC-A6FE-0D2A99BD94B2}" presName="parentLin" presStyleCnt="0"/>
      <dgm:spPr/>
    </dgm:pt>
    <dgm:pt modelId="{2EC4D908-3412-41E6-9208-9C5F4AE7646A}" type="pres">
      <dgm:prSet presAssocID="{FA3CE728-DDA5-42CC-A6FE-0D2A99BD94B2}" presName="parentLeftMargin" presStyleLbl="node1" presStyleIdx="1" presStyleCnt="3"/>
      <dgm:spPr/>
    </dgm:pt>
    <dgm:pt modelId="{CE22C06F-FD04-4436-81D6-7894D0F6A2FA}" type="pres">
      <dgm:prSet presAssocID="{FA3CE728-DDA5-42CC-A6FE-0D2A99BD94B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1639DFC-8217-434C-9916-F7E5F77BDF5E}" type="pres">
      <dgm:prSet presAssocID="{FA3CE728-DDA5-42CC-A6FE-0D2A99BD94B2}" presName="negativeSpace" presStyleCnt="0"/>
      <dgm:spPr/>
    </dgm:pt>
    <dgm:pt modelId="{AA0ED8D2-16ED-402C-A9C2-09EDB3B3442F}" type="pres">
      <dgm:prSet presAssocID="{FA3CE728-DDA5-42CC-A6FE-0D2A99BD94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B9EF14-716E-489A-ABAB-B9CEF6EFFD71}" type="presOf" srcId="{FA3CE728-DDA5-42CC-A6FE-0D2A99BD94B2}" destId="{2EC4D908-3412-41E6-9208-9C5F4AE7646A}" srcOrd="0" destOrd="0" presId="urn:microsoft.com/office/officeart/2005/8/layout/list1"/>
    <dgm:cxn modelId="{8FBF791A-8448-4595-A741-6630B881C9A8}" type="presOf" srcId="{EA42C6F7-B741-4422-AC77-5E0F3EE02514}" destId="{76C0B2C4-DEFC-4EA2-B81F-083A0A249F60}" srcOrd="1" destOrd="0" presId="urn:microsoft.com/office/officeart/2005/8/layout/list1"/>
    <dgm:cxn modelId="{44841338-49E0-418E-99F0-846945B10605}" type="presOf" srcId="{335BF21B-1C18-4FBA-9050-58C9627A152B}" destId="{EDE62E7C-F0C4-4CE6-9089-EDC5490B8D68}" srcOrd="0" destOrd="0" presId="urn:microsoft.com/office/officeart/2005/8/layout/list1"/>
    <dgm:cxn modelId="{DCEE7958-1F81-4BF6-87D6-11D74EE370D2}" type="presOf" srcId="{A414E976-9053-4E59-BF6D-4C4B14328B45}" destId="{66300898-CCAA-4851-B77C-C3EF7AF6008B}" srcOrd="0" destOrd="0" presId="urn:microsoft.com/office/officeart/2005/8/layout/list1"/>
    <dgm:cxn modelId="{D4122080-7635-41BE-A8F6-609B6AA470C5}" type="presOf" srcId="{FA3CE728-DDA5-42CC-A6FE-0D2A99BD94B2}" destId="{CE22C06F-FD04-4436-81D6-7894D0F6A2FA}" srcOrd="1" destOrd="0" presId="urn:microsoft.com/office/officeart/2005/8/layout/list1"/>
    <dgm:cxn modelId="{7D239A81-155B-4FA9-9F63-798605CA81A3}" srcId="{A414E976-9053-4E59-BF6D-4C4B14328B45}" destId="{EA42C6F7-B741-4422-AC77-5E0F3EE02514}" srcOrd="0" destOrd="0" parTransId="{045EF8F5-5374-4E47-97B2-2060E3DBDFF3}" sibTransId="{08C966F8-F10D-4CB1-9972-E86E9C98B86F}"/>
    <dgm:cxn modelId="{ADF8FB84-EDDD-4DD3-811C-5B744C8DC77A}" type="presOf" srcId="{335BF21B-1C18-4FBA-9050-58C9627A152B}" destId="{9B0E0462-633E-4A6E-BC83-2A1B569B79B7}" srcOrd="1" destOrd="0" presId="urn:microsoft.com/office/officeart/2005/8/layout/list1"/>
    <dgm:cxn modelId="{B187A1CC-F34E-4290-9B30-FE319719D951}" srcId="{A414E976-9053-4E59-BF6D-4C4B14328B45}" destId="{335BF21B-1C18-4FBA-9050-58C9627A152B}" srcOrd="1" destOrd="0" parTransId="{6A20B2B3-2088-461E-84C7-5F80DA7AA23C}" sibTransId="{1FB81047-2420-4A2B-95F9-FAFE271979C4}"/>
    <dgm:cxn modelId="{8B2982D4-26D9-4CA3-9F4C-F55D014AB78A}" type="presOf" srcId="{EA42C6F7-B741-4422-AC77-5E0F3EE02514}" destId="{F785C124-D2B3-4D26-8CD9-AB95944FAA1B}" srcOrd="0" destOrd="0" presId="urn:microsoft.com/office/officeart/2005/8/layout/list1"/>
    <dgm:cxn modelId="{FB03C0F9-F11C-4DE7-972F-A0D0CC9BEB08}" srcId="{A414E976-9053-4E59-BF6D-4C4B14328B45}" destId="{FA3CE728-DDA5-42CC-A6FE-0D2A99BD94B2}" srcOrd="2" destOrd="0" parTransId="{59E62D39-ED70-4E99-9015-F71424CAD47E}" sibTransId="{CF3D05F6-4306-4CE8-88F8-B4D52CBD5B2D}"/>
    <dgm:cxn modelId="{F83B74A0-287E-45A0-A891-A80272712060}" type="presParOf" srcId="{66300898-CCAA-4851-B77C-C3EF7AF6008B}" destId="{BEE4C94B-6485-49C4-8F6A-78523A9D3AE9}" srcOrd="0" destOrd="0" presId="urn:microsoft.com/office/officeart/2005/8/layout/list1"/>
    <dgm:cxn modelId="{557D60E6-A9E1-4D32-8446-0692F65C5FD4}" type="presParOf" srcId="{BEE4C94B-6485-49C4-8F6A-78523A9D3AE9}" destId="{F785C124-D2B3-4D26-8CD9-AB95944FAA1B}" srcOrd="0" destOrd="0" presId="urn:microsoft.com/office/officeart/2005/8/layout/list1"/>
    <dgm:cxn modelId="{D7B37FA3-0693-437D-8E68-ABB996610471}" type="presParOf" srcId="{BEE4C94B-6485-49C4-8F6A-78523A9D3AE9}" destId="{76C0B2C4-DEFC-4EA2-B81F-083A0A249F60}" srcOrd="1" destOrd="0" presId="urn:microsoft.com/office/officeart/2005/8/layout/list1"/>
    <dgm:cxn modelId="{1163F505-EC53-45A2-B634-0F48F525B520}" type="presParOf" srcId="{66300898-CCAA-4851-B77C-C3EF7AF6008B}" destId="{5A38008A-20C9-44A2-BE13-CECDBDDB364D}" srcOrd="1" destOrd="0" presId="urn:microsoft.com/office/officeart/2005/8/layout/list1"/>
    <dgm:cxn modelId="{0395CED4-6C64-4304-8B36-EC045F35BD00}" type="presParOf" srcId="{66300898-CCAA-4851-B77C-C3EF7AF6008B}" destId="{64231509-E8F8-4C8E-B7C8-47BF27E66B16}" srcOrd="2" destOrd="0" presId="urn:microsoft.com/office/officeart/2005/8/layout/list1"/>
    <dgm:cxn modelId="{61767E5B-CE65-4BD5-A4FF-8A47AAD2845B}" type="presParOf" srcId="{66300898-CCAA-4851-B77C-C3EF7AF6008B}" destId="{BD92A3B7-9565-48AE-90D3-78AEB819F953}" srcOrd="3" destOrd="0" presId="urn:microsoft.com/office/officeart/2005/8/layout/list1"/>
    <dgm:cxn modelId="{6118F1D2-E271-416E-90E6-C11BB0EC9136}" type="presParOf" srcId="{66300898-CCAA-4851-B77C-C3EF7AF6008B}" destId="{140B13F7-0C9F-4AD0-AFF9-DAD10456DA2C}" srcOrd="4" destOrd="0" presId="urn:microsoft.com/office/officeart/2005/8/layout/list1"/>
    <dgm:cxn modelId="{E71250DD-5050-4086-A743-31FF996625A9}" type="presParOf" srcId="{140B13F7-0C9F-4AD0-AFF9-DAD10456DA2C}" destId="{EDE62E7C-F0C4-4CE6-9089-EDC5490B8D68}" srcOrd="0" destOrd="0" presId="urn:microsoft.com/office/officeart/2005/8/layout/list1"/>
    <dgm:cxn modelId="{358CD248-C3D1-4FA5-A336-2A07BB3DCD82}" type="presParOf" srcId="{140B13F7-0C9F-4AD0-AFF9-DAD10456DA2C}" destId="{9B0E0462-633E-4A6E-BC83-2A1B569B79B7}" srcOrd="1" destOrd="0" presId="urn:microsoft.com/office/officeart/2005/8/layout/list1"/>
    <dgm:cxn modelId="{6E18073F-78FF-4514-9319-097DE87956AF}" type="presParOf" srcId="{66300898-CCAA-4851-B77C-C3EF7AF6008B}" destId="{B5A98475-74F9-4338-A066-7863A5EE50B6}" srcOrd="5" destOrd="0" presId="urn:microsoft.com/office/officeart/2005/8/layout/list1"/>
    <dgm:cxn modelId="{437D7498-2306-4B79-9345-13F5B4F8A5C1}" type="presParOf" srcId="{66300898-CCAA-4851-B77C-C3EF7AF6008B}" destId="{6128D0AE-EEE7-4B91-8DEC-2DA8615C0716}" srcOrd="6" destOrd="0" presId="urn:microsoft.com/office/officeart/2005/8/layout/list1"/>
    <dgm:cxn modelId="{A02EFA7C-A1AD-4F56-94BB-77C3D4FE02E7}" type="presParOf" srcId="{66300898-CCAA-4851-B77C-C3EF7AF6008B}" destId="{C539EC91-A547-4834-A125-D333B4376AC6}" srcOrd="7" destOrd="0" presId="urn:microsoft.com/office/officeart/2005/8/layout/list1"/>
    <dgm:cxn modelId="{4545ACBC-ED83-495B-B862-A2022B32AE58}" type="presParOf" srcId="{66300898-CCAA-4851-B77C-C3EF7AF6008B}" destId="{E60A47AC-61BA-4DF5-BD63-686BE2A45BE8}" srcOrd="8" destOrd="0" presId="urn:microsoft.com/office/officeart/2005/8/layout/list1"/>
    <dgm:cxn modelId="{865270F4-70CE-4C84-979C-FBF8FE23A6F0}" type="presParOf" srcId="{E60A47AC-61BA-4DF5-BD63-686BE2A45BE8}" destId="{2EC4D908-3412-41E6-9208-9C5F4AE7646A}" srcOrd="0" destOrd="0" presId="urn:microsoft.com/office/officeart/2005/8/layout/list1"/>
    <dgm:cxn modelId="{3C319A35-FCBA-468F-B6DD-FD7699D12FB7}" type="presParOf" srcId="{E60A47AC-61BA-4DF5-BD63-686BE2A45BE8}" destId="{CE22C06F-FD04-4436-81D6-7894D0F6A2FA}" srcOrd="1" destOrd="0" presId="urn:microsoft.com/office/officeart/2005/8/layout/list1"/>
    <dgm:cxn modelId="{1757E9D6-E8E6-4BF2-974B-0D859037D323}" type="presParOf" srcId="{66300898-CCAA-4851-B77C-C3EF7AF6008B}" destId="{11639DFC-8217-434C-9916-F7E5F77BDF5E}" srcOrd="9" destOrd="0" presId="urn:microsoft.com/office/officeart/2005/8/layout/list1"/>
    <dgm:cxn modelId="{8B707066-BB81-466D-A5C3-A7F256EA1E2C}" type="presParOf" srcId="{66300898-CCAA-4851-B77C-C3EF7AF6008B}" destId="{AA0ED8D2-16ED-402C-A9C2-09EDB3B344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6E01B-186B-4E95-A37B-108DD729B4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101AA-BAED-41A0-BAB6-3E1B396B6835}">
      <dgm:prSet phldrT="[Text]"/>
      <dgm:spPr/>
      <dgm:t>
        <a:bodyPr/>
        <a:lstStyle/>
        <a:p>
          <a:r>
            <a:rPr lang="en-US" dirty="0"/>
            <a:t>Enforcement</a:t>
          </a:r>
        </a:p>
      </dgm:t>
    </dgm:pt>
    <dgm:pt modelId="{342F124F-A8B4-404B-AD30-F05B3DAE293C}" type="parTrans" cxnId="{87C6CF45-F822-4F9D-AE9D-7453473CF751}">
      <dgm:prSet/>
      <dgm:spPr/>
      <dgm:t>
        <a:bodyPr/>
        <a:lstStyle/>
        <a:p>
          <a:endParaRPr lang="en-US"/>
        </a:p>
      </dgm:t>
    </dgm:pt>
    <dgm:pt modelId="{98E0FD1E-8D05-46C9-A6F0-659C6581FA5A}" type="sibTrans" cxnId="{87C6CF45-F822-4F9D-AE9D-7453473CF751}">
      <dgm:prSet/>
      <dgm:spPr/>
      <dgm:t>
        <a:bodyPr/>
        <a:lstStyle/>
        <a:p>
          <a:endParaRPr lang="en-US"/>
        </a:p>
      </dgm:t>
    </dgm:pt>
    <dgm:pt modelId="{78F36607-72F9-47F8-B49E-C3851DAD5AD2}">
      <dgm:prSet phldrT="[Text]"/>
      <dgm:spPr/>
      <dgm:t>
        <a:bodyPr/>
        <a:lstStyle/>
        <a:p>
          <a:r>
            <a:rPr lang="en-US" dirty="0"/>
            <a:t>Advocacy</a:t>
          </a:r>
        </a:p>
      </dgm:t>
    </dgm:pt>
    <dgm:pt modelId="{5C87C5E0-AA47-42AA-BCDA-1CA367D0894F}" type="parTrans" cxnId="{FD2CDEDE-1C8F-48EB-A40C-44ED69FD7EE8}">
      <dgm:prSet/>
      <dgm:spPr/>
      <dgm:t>
        <a:bodyPr/>
        <a:lstStyle/>
        <a:p>
          <a:endParaRPr lang="en-US"/>
        </a:p>
      </dgm:t>
    </dgm:pt>
    <dgm:pt modelId="{0C9839D5-0270-4438-8FC7-A9AC6D02174A}" type="sibTrans" cxnId="{FD2CDEDE-1C8F-48EB-A40C-44ED69FD7EE8}">
      <dgm:prSet/>
      <dgm:spPr/>
      <dgm:t>
        <a:bodyPr/>
        <a:lstStyle/>
        <a:p>
          <a:endParaRPr lang="en-US"/>
        </a:p>
      </dgm:t>
    </dgm:pt>
    <dgm:pt modelId="{FFC8FAB0-B07D-44D7-B6C8-2D5C14D6AB93}">
      <dgm:prSet phldrT="[Text]"/>
      <dgm:spPr/>
      <dgm:t>
        <a:bodyPr/>
        <a:lstStyle/>
        <a:p>
          <a:r>
            <a:rPr lang="en-US" dirty="0"/>
            <a:t>Public Education</a:t>
          </a:r>
        </a:p>
      </dgm:t>
    </dgm:pt>
    <dgm:pt modelId="{DABA039D-A148-4C4D-8788-951EAD23BFFE}" type="parTrans" cxnId="{30D6A517-3D8B-459F-B004-BA42C322E7F6}">
      <dgm:prSet/>
      <dgm:spPr/>
      <dgm:t>
        <a:bodyPr/>
        <a:lstStyle/>
        <a:p>
          <a:endParaRPr lang="en-US"/>
        </a:p>
      </dgm:t>
    </dgm:pt>
    <dgm:pt modelId="{F28259E1-DF19-4E84-909E-7C08953BD8B7}" type="sibTrans" cxnId="{30D6A517-3D8B-459F-B004-BA42C322E7F6}">
      <dgm:prSet/>
      <dgm:spPr/>
      <dgm:t>
        <a:bodyPr/>
        <a:lstStyle/>
        <a:p>
          <a:endParaRPr lang="en-US"/>
        </a:p>
      </dgm:t>
    </dgm:pt>
    <dgm:pt modelId="{E84D3FED-B08F-496D-9176-EFAE2C9AA540}" type="pres">
      <dgm:prSet presAssocID="{30C6E01B-186B-4E95-A37B-108DD729B482}" presName="linear" presStyleCnt="0">
        <dgm:presLayoutVars>
          <dgm:dir/>
          <dgm:animLvl val="lvl"/>
          <dgm:resizeHandles val="exact"/>
        </dgm:presLayoutVars>
      </dgm:prSet>
      <dgm:spPr/>
    </dgm:pt>
    <dgm:pt modelId="{6ACA37C6-B2AF-4257-AEEF-C0B647679C1C}" type="pres">
      <dgm:prSet presAssocID="{1EF101AA-BAED-41A0-BAB6-3E1B396B6835}" presName="parentLin" presStyleCnt="0"/>
      <dgm:spPr/>
    </dgm:pt>
    <dgm:pt modelId="{8A48DA48-C254-44A2-8BA4-5FCF1E1947E0}" type="pres">
      <dgm:prSet presAssocID="{1EF101AA-BAED-41A0-BAB6-3E1B396B6835}" presName="parentLeftMargin" presStyleLbl="node1" presStyleIdx="0" presStyleCnt="3"/>
      <dgm:spPr/>
    </dgm:pt>
    <dgm:pt modelId="{892647F4-3321-4011-B988-79C7875033F9}" type="pres">
      <dgm:prSet presAssocID="{1EF101AA-BAED-41A0-BAB6-3E1B396B68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9DFE49-AB22-4D92-B92D-6C7BA179C7EB}" type="pres">
      <dgm:prSet presAssocID="{1EF101AA-BAED-41A0-BAB6-3E1B396B6835}" presName="negativeSpace" presStyleCnt="0"/>
      <dgm:spPr/>
    </dgm:pt>
    <dgm:pt modelId="{1F5C98B5-ED22-4733-9DDB-9324E0092FC9}" type="pres">
      <dgm:prSet presAssocID="{1EF101AA-BAED-41A0-BAB6-3E1B396B6835}" presName="childText" presStyleLbl="conFgAcc1" presStyleIdx="0" presStyleCnt="3">
        <dgm:presLayoutVars>
          <dgm:bulletEnabled val="1"/>
        </dgm:presLayoutVars>
      </dgm:prSet>
      <dgm:spPr/>
    </dgm:pt>
    <dgm:pt modelId="{9E754D30-093C-41FC-9750-5AD18F599C5C}" type="pres">
      <dgm:prSet presAssocID="{98E0FD1E-8D05-46C9-A6F0-659C6581FA5A}" presName="spaceBetweenRectangles" presStyleCnt="0"/>
      <dgm:spPr/>
    </dgm:pt>
    <dgm:pt modelId="{7447FA23-84CB-4E70-B133-ADEE918CCCEC}" type="pres">
      <dgm:prSet presAssocID="{78F36607-72F9-47F8-B49E-C3851DAD5AD2}" presName="parentLin" presStyleCnt="0"/>
      <dgm:spPr/>
    </dgm:pt>
    <dgm:pt modelId="{3920F4F7-733D-4FD2-AF19-DA4CD3F586F9}" type="pres">
      <dgm:prSet presAssocID="{78F36607-72F9-47F8-B49E-C3851DAD5AD2}" presName="parentLeftMargin" presStyleLbl="node1" presStyleIdx="0" presStyleCnt="3"/>
      <dgm:spPr/>
    </dgm:pt>
    <dgm:pt modelId="{460A26F7-A292-4870-A827-5CB1BF82272D}" type="pres">
      <dgm:prSet presAssocID="{78F36607-72F9-47F8-B49E-C3851DAD5A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985BB1-ED9B-4D2B-AF48-401D97552F94}" type="pres">
      <dgm:prSet presAssocID="{78F36607-72F9-47F8-B49E-C3851DAD5AD2}" presName="negativeSpace" presStyleCnt="0"/>
      <dgm:spPr/>
    </dgm:pt>
    <dgm:pt modelId="{D79DA72E-43BA-433B-8732-D8E65050B8A1}" type="pres">
      <dgm:prSet presAssocID="{78F36607-72F9-47F8-B49E-C3851DAD5AD2}" presName="childText" presStyleLbl="conFgAcc1" presStyleIdx="1" presStyleCnt="3">
        <dgm:presLayoutVars>
          <dgm:bulletEnabled val="1"/>
        </dgm:presLayoutVars>
      </dgm:prSet>
      <dgm:spPr/>
    </dgm:pt>
    <dgm:pt modelId="{E02E40C4-5DA6-4108-AF4E-8A773BFA7C4B}" type="pres">
      <dgm:prSet presAssocID="{0C9839D5-0270-4438-8FC7-A9AC6D02174A}" presName="spaceBetweenRectangles" presStyleCnt="0"/>
      <dgm:spPr/>
    </dgm:pt>
    <dgm:pt modelId="{FCBAFB65-7041-4B03-82BA-90DC01E1266D}" type="pres">
      <dgm:prSet presAssocID="{FFC8FAB0-B07D-44D7-B6C8-2D5C14D6AB93}" presName="parentLin" presStyleCnt="0"/>
      <dgm:spPr/>
    </dgm:pt>
    <dgm:pt modelId="{B3C0C555-0834-4880-A50D-50344E9BA062}" type="pres">
      <dgm:prSet presAssocID="{FFC8FAB0-B07D-44D7-B6C8-2D5C14D6AB93}" presName="parentLeftMargin" presStyleLbl="node1" presStyleIdx="1" presStyleCnt="3"/>
      <dgm:spPr/>
    </dgm:pt>
    <dgm:pt modelId="{74FCEFFC-EC8E-4407-9B8B-D18B3753E2ED}" type="pres">
      <dgm:prSet presAssocID="{FFC8FAB0-B07D-44D7-B6C8-2D5C14D6AB9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AD3657-FDF6-4F87-BE09-E9D034BAF62C}" type="pres">
      <dgm:prSet presAssocID="{FFC8FAB0-B07D-44D7-B6C8-2D5C14D6AB93}" presName="negativeSpace" presStyleCnt="0"/>
      <dgm:spPr/>
    </dgm:pt>
    <dgm:pt modelId="{26169E9D-300F-4159-BDC1-FC0AE99D3AC5}" type="pres">
      <dgm:prSet presAssocID="{FFC8FAB0-B07D-44D7-B6C8-2D5C14D6AB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D6A517-3D8B-459F-B004-BA42C322E7F6}" srcId="{30C6E01B-186B-4E95-A37B-108DD729B482}" destId="{FFC8FAB0-B07D-44D7-B6C8-2D5C14D6AB93}" srcOrd="2" destOrd="0" parTransId="{DABA039D-A148-4C4D-8788-951EAD23BFFE}" sibTransId="{F28259E1-DF19-4E84-909E-7C08953BD8B7}"/>
    <dgm:cxn modelId="{A567E839-134D-445A-AD84-43B08828FA35}" type="presOf" srcId="{1EF101AA-BAED-41A0-BAB6-3E1B396B6835}" destId="{892647F4-3321-4011-B988-79C7875033F9}" srcOrd="1" destOrd="0" presId="urn:microsoft.com/office/officeart/2005/8/layout/list1"/>
    <dgm:cxn modelId="{87C6CF45-F822-4F9D-AE9D-7453473CF751}" srcId="{30C6E01B-186B-4E95-A37B-108DD729B482}" destId="{1EF101AA-BAED-41A0-BAB6-3E1B396B6835}" srcOrd="0" destOrd="0" parTransId="{342F124F-A8B4-404B-AD30-F05B3DAE293C}" sibTransId="{98E0FD1E-8D05-46C9-A6F0-659C6581FA5A}"/>
    <dgm:cxn modelId="{F09CB06C-ED6C-4DBC-9577-4824DAB7C890}" type="presOf" srcId="{1EF101AA-BAED-41A0-BAB6-3E1B396B6835}" destId="{8A48DA48-C254-44A2-8BA4-5FCF1E1947E0}" srcOrd="0" destOrd="0" presId="urn:microsoft.com/office/officeart/2005/8/layout/list1"/>
    <dgm:cxn modelId="{C575C557-CEA8-4E2E-97C3-BE0B1FFA27EF}" type="presOf" srcId="{FFC8FAB0-B07D-44D7-B6C8-2D5C14D6AB93}" destId="{74FCEFFC-EC8E-4407-9B8B-D18B3753E2ED}" srcOrd="1" destOrd="0" presId="urn:microsoft.com/office/officeart/2005/8/layout/list1"/>
    <dgm:cxn modelId="{1D89478C-68CE-4350-BA98-8C6CD64D2FC9}" type="presOf" srcId="{78F36607-72F9-47F8-B49E-C3851DAD5AD2}" destId="{460A26F7-A292-4870-A827-5CB1BF82272D}" srcOrd="1" destOrd="0" presId="urn:microsoft.com/office/officeart/2005/8/layout/list1"/>
    <dgm:cxn modelId="{836D3EA3-B51B-4CA6-A95C-0DF6AB0E59F0}" type="presOf" srcId="{78F36607-72F9-47F8-B49E-C3851DAD5AD2}" destId="{3920F4F7-733D-4FD2-AF19-DA4CD3F586F9}" srcOrd="0" destOrd="0" presId="urn:microsoft.com/office/officeart/2005/8/layout/list1"/>
    <dgm:cxn modelId="{FA992FD7-F8DA-43F8-98AB-04A71F31681C}" type="presOf" srcId="{FFC8FAB0-B07D-44D7-B6C8-2D5C14D6AB93}" destId="{B3C0C555-0834-4880-A50D-50344E9BA062}" srcOrd="0" destOrd="0" presId="urn:microsoft.com/office/officeart/2005/8/layout/list1"/>
    <dgm:cxn modelId="{FD2CDEDE-1C8F-48EB-A40C-44ED69FD7EE8}" srcId="{30C6E01B-186B-4E95-A37B-108DD729B482}" destId="{78F36607-72F9-47F8-B49E-C3851DAD5AD2}" srcOrd="1" destOrd="0" parTransId="{5C87C5E0-AA47-42AA-BCDA-1CA367D0894F}" sibTransId="{0C9839D5-0270-4438-8FC7-A9AC6D02174A}"/>
    <dgm:cxn modelId="{B1486FEE-C9E8-49A0-ADFC-561860689C6E}" type="presOf" srcId="{30C6E01B-186B-4E95-A37B-108DD729B482}" destId="{E84D3FED-B08F-496D-9176-EFAE2C9AA540}" srcOrd="0" destOrd="0" presId="urn:microsoft.com/office/officeart/2005/8/layout/list1"/>
    <dgm:cxn modelId="{9773CB12-2A3E-4B5F-9A14-8FCBB834C397}" type="presParOf" srcId="{E84D3FED-B08F-496D-9176-EFAE2C9AA540}" destId="{6ACA37C6-B2AF-4257-AEEF-C0B647679C1C}" srcOrd="0" destOrd="0" presId="urn:microsoft.com/office/officeart/2005/8/layout/list1"/>
    <dgm:cxn modelId="{1770D945-D7CD-495A-ABEB-AD22B358D1F2}" type="presParOf" srcId="{6ACA37C6-B2AF-4257-AEEF-C0B647679C1C}" destId="{8A48DA48-C254-44A2-8BA4-5FCF1E1947E0}" srcOrd="0" destOrd="0" presId="urn:microsoft.com/office/officeart/2005/8/layout/list1"/>
    <dgm:cxn modelId="{BF36F58B-AB1B-42B3-823A-B8D4B43E9371}" type="presParOf" srcId="{6ACA37C6-B2AF-4257-AEEF-C0B647679C1C}" destId="{892647F4-3321-4011-B988-79C7875033F9}" srcOrd="1" destOrd="0" presId="urn:microsoft.com/office/officeart/2005/8/layout/list1"/>
    <dgm:cxn modelId="{03FE3012-947E-443C-A9F5-02C9A2A8C148}" type="presParOf" srcId="{E84D3FED-B08F-496D-9176-EFAE2C9AA540}" destId="{079DFE49-AB22-4D92-B92D-6C7BA179C7EB}" srcOrd="1" destOrd="0" presId="urn:microsoft.com/office/officeart/2005/8/layout/list1"/>
    <dgm:cxn modelId="{21D64E0A-FD37-4771-875D-8A3C486456E7}" type="presParOf" srcId="{E84D3FED-B08F-496D-9176-EFAE2C9AA540}" destId="{1F5C98B5-ED22-4733-9DDB-9324E0092FC9}" srcOrd="2" destOrd="0" presId="urn:microsoft.com/office/officeart/2005/8/layout/list1"/>
    <dgm:cxn modelId="{4C767811-3D44-4DC2-A582-73479584014A}" type="presParOf" srcId="{E84D3FED-B08F-496D-9176-EFAE2C9AA540}" destId="{9E754D30-093C-41FC-9750-5AD18F599C5C}" srcOrd="3" destOrd="0" presId="urn:microsoft.com/office/officeart/2005/8/layout/list1"/>
    <dgm:cxn modelId="{16C2E0C1-3CA8-4801-96F3-A404AD738510}" type="presParOf" srcId="{E84D3FED-B08F-496D-9176-EFAE2C9AA540}" destId="{7447FA23-84CB-4E70-B133-ADEE918CCCEC}" srcOrd="4" destOrd="0" presId="urn:microsoft.com/office/officeart/2005/8/layout/list1"/>
    <dgm:cxn modelId="{C2F70DDA-41A4-4A4D-BAAA-D920C750F593}" type="presParOf" srcId="{7447FA23-84CB-4E70-B133-ADEE918CCCEC}" destId="{3920F4F7-733D-4FD2-AF19-DA4CD3F586F9}" srcOrd="0" destOrd="0" presId="urn:microsoft.com/office/officeart/2005/8/layout/list1"/>
    <dgm:cxn modelId="{897F1E81-3EAA-4139-8E81-A6D4428133C3}" type="presParOf" srcId="{7447FA23-84CB-4E70-B133-ADEE918CCCEC}" destId="{460A26F7-A292-4870-A827-5CB1BF82272D}" srcOrd="1" destOrd="0" presId="urn:microsoft.com/office/officeart/2005/8/layout/list1"/>
    <dgm:cxn modelId="{D280AB7E-8B0B-4BA8-A9F7-1E1AAB7AE4A4}" type="presParOf" srcId="{E84D3FED-B08F-496D-9176-EFAE2C9AA540}" destId="{06985BB1-ED9B-4D2B-AF48-401D97552F94}" srcOrd="5" destOrd="0" presId="urn:microsoft.com/office/officeart/2005/8/layout/list1"/>
    <dgm:cxn modelId="{DECBB21F-3FBE-4EFB-94ED-19922EA41C4A}" type="presParOf" srcId="{E84D3FED-B08F-496D-9176-EFAE2C9AA540}" destId="{D79DA72E-43BA-433B-8732-D8E65050B8A1}" srcOrd="6" destOrd="0" presId="urn:microsoft.com/office/officeart/2005/8/layout/list1"/>
    <dgm:cxn modelId="{BC57700B-2602-4E5E-8AB5-1D9056C8FCB0}" type="presParOf" srcId="{E84D3FED-B08F-496D-9176-EFAE2C9AA540}" destId="{E02E40C4-5DA6-4108-AF4E-8A773BFA7C4B}" srcOrd="7" destOrd="0" presId="urn:microsoft.com/office/officeart/2005/8/layout/list1"/>
    <dgm:cxn modelId="{36BB06C2-22FF-43E5-92B9-E16BD4EBBAD2}" type="presParOf" srcId="{E84D3FED-B08F-496D-9176-EFAE2C9AA540}" destId="{FCBAFB65-7041-4B03-82BA-90DC01E1266D}" srcOrd="8" destOrd="0" presId="urn:microsoft.com/office/officeart/2005/8/layout/list1"/>
    <dgm:cxn modelId="{6EBC2E7D-A66A-4FCD-B4AE-BCC0C0E04246}" type="presParOf" srcId="{FCBAFB65-7041-4B03-82BA-90DC01E1266D}" destId="{B3C0C555-0834-4880-A50D-50344E9BA062}" srcOrd="0" destOrd="0" presId="urn:microsoft.com/office/officeart/2005/8/layout/list1"/>
    <dgm:cxn modelId="{E831B4F0-3926-42C4-8A9B-6433FFD65FC7}" type="presParOf" srcId="{FCBAFB65-7041-4B03-82BA-90DC01E1266D}" destId="{74FCEFFC-EC8E-4407-9B8B-D18B3753E2ED}" srcOrd="1" destOrd="0" presId="urn:microsoft.com/office/officeart/2005/8/layout/list1"/>
    <dgm:cxn modelId="{51AB6DB0-705F-422A-BC86-6777A0B9A4FB}" type="presParOf" srcId="{E84D3FED-B08F-496D-9176-EFAE2C9AA540}" destId="{29AD3657-FDF6-4F87-BE09-E9D034BAF62C}" srcOrd="9" destOrd="0" presId="urn:microsoft.com/office/officeart/2005/8/layout/list1"/>
    <dgm:cxn modelId="{C3BB74EE-7A54-4F8B-9A35-DEFD5818600C}" type="presParOf" srcId="{E84D3FED-B08F-496D-9176-EFAE2C9AA540}" destId="{26169E9D-300F-4159-BDC1-FC0AE99D3A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31509-E8F8-4C8E-B7C8-47BF27E66B16}">
      <dsp:nvSpPr>
        <dsp:cNvPr id="0" name=""/>
        <dsp:cNvSpPr/>
      </dsp:nvSpPr>
      <dsp:spPr>
        <a:xfrm>
          <a:off x="0" y="666339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0B2C4-DEFC-4EA2-B81F-083A0A249F60}">
      <dsp:nvSpPr>
        <dsp:cNvPr id="0" name=""/>
        <dsp:cNvSpPr/>
      </dsp:nvSpPr>
      <dsp:spPr>
        <a:xfrm>
          <a:off x="304800" y="267819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Abuse of Dominance</a:t>
          </a:r>
        </a:p>
      </dsp:txBody>
      <dsp:txXfrm>
        <a:off x="343708" y="306727"/>
        <a:ext cx="4189384" cy="719224"/>
      </dsp:txXfrm>
    </dsp:sp>
    <dsp:sp modelId="{6128D0AE-EEE7-4B91-8DEC-2DA8615C0716}">
      <dsp:nvSpPr>
        <dsp:cNvPr id="0" name=""/>
        <dsp:cNvSpPr/>
      </dsp:nvSpPr>
      <dsp:spPr>
        <a:xfrm>
          <a:off x="0" y="1891059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E0462-633E-4A6E-BC83-2A1B569B79B7}">
      <dsp:nvSpPr>
        <dsp:cNvPr id="0" name=""/>
        <dsp:cNvSpPr/>
      </dsp:nvSpPr>
      <dsp:spPr>
        <a:xfrm>
          <a:off x="304800" y="1492539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Collusive Agreements</a:t>
          </a:r>
        </a:p>
      </dsp:txBody>
      <dsp:txXfrm>
        <a:off x="343708" y="1531447"/>
        <a:ext cx="4189384" cy="719224"/>
      </dsp:txXfrm>
    </dsp:sp>
    <dsp:sp modelId="{AA0ED8D2-16ED-402C-A9C2-09EDB3B3442F}">
      <dsp:nvSpPr>
        <dsp:cNvPr id="0" name=""/>
        <dsp:cNvSpPr/>
      </dsp:nvSpPr>
      <dsp:spPr>
        <a:xfrm>
          <a:off x="0" y="3115780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2C06F-FD04-4436-81D6-7894D0F6A2FA}">
      <dsp:nvSpPr>
        <dsp:cNvPr id="0" name=""/>
        <dsp:cNvSpPr/>
      </dsp:nvSpPr>
      <dsp:spPr>
        <a:xfrm>
          <a:off x="304800" y="2717260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Mergers &amp; Acquisitions</a:t>
          </a:r>
        </a:p>
      </dsp:txBody>
      <dsp:txXfrm>
        <a:off x="343708" y="2756168"/>
        <a:ext cx="418938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C98B5-ED22-4733-9DDB-9324E0092FC9}">
      <dsp:nvSpPr>
        <dsp:cNvPr id="0" name=""/>
        <dsp:cNvSpPr/>
      </dsp:nvSpPr>
      <dsp:spPr>
        <a:xfrm>
          <a:off x="0" y="462947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647F4-3321-4011-B988-79C7875033F9}">
      <dsp:nvSpPr>
        <dsp:cNvPr id="0" name=""/>
        <dsp:cNvSpPr/>
      </dsp:nvSpPr>
      <dsp:spPr>
        <a:xfrm>
          <a:off x="304800" y="64427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Enforcement</a:t>
          </a:r>
        </a:p>
      </dsp:txBody>
      <dsp:txXfrm>
        <a:off x="343708" y="103335"/>
        <a:ext cx="4189384" cy="719224"/>
      </dsp:txXfrm>
    </dsp:sp>
    <dsp:sp modelId="{D79DA72E-43BA-433B-8732-D8E65050B8A1}">
      <dsp:nvSpPr>
        <dsp:cNvPr id="0" name=""/>
        <dsp:cNvSpPr/>
      </dsp:nvSpPr>
      <dsp:spPr>
        <a:xfrm>
          <a:off x="0" y="1687667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A26F7-A292-4870-A827-5CB1BF82272D}">
      <dsp:nvSpPr>
        <dsp:cNvPr id="0" name=""/>
        <dsp:cNvSpPr/>
      </dsp:nvSpPr>
      <dsp:spPr>
        <a:xfrm>
          <a:off x="304800" y="1289147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Advocacy</a:t>
          </a:r>
        </a:p>
      </dsp:txBody>
      <dsp:txXfrm>
        <a:off x="343708" y="1328055"/>
        <a:ext cx="4189384" cy="719224"/>
      </dsp:txXfrm>
    </dsp:sp>
    <dsp:sp modelId="{26169E9D-300F-4159-BDC1-FC0AE99D3AC5}">
      <dsp:nvSpPr>
        <dsp:cNvPr id="0" name=""/>
        <dsp:cNvSpPr/>
      </dsp:nvSpPr>
      <dsp:spPr>
        <a:xfrm>
          <a:off x="0" y="2912387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CEFFC-EC8E-4407-9B8B-D18B3753E2ED}">
      <dsp:nvSpPr>
        <dsp:cNvPr id="0" name=""/>
        <dsp:cNvSpPr/>
      </dsp:nvSpPr>
      <dsp:spPr>
        <a:xfrm>
          <a:off x="304800" y="2513867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Public Education</a:t>
          </a:r>
        </a:p>
      </dsp:txBody>
      <dsp:txXfrm>
        <a:off x="343708" y="2552775"/>
        <a:ext cx="418938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21A29B-21D4-4AD9-A72C-4431D276F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1894A5-260B-49D1-A343-FDCCE32FD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7A1D3-F9FD-43E5-9B2C-9575DEE8F64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2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3CE17-B010-4C6D-80DF-AF8699E8E51E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6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4E7D4-300E-4D56-B54F-05237A89971E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2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7155D-3D80-4AC6-B0A2-34A43995921C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9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7155D-3D80-4AC6-B0A2-34A43995921C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3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AE93B-2F3F-4D65-96A6-F996C1727690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8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F6EE1-FB7D-42D5-BE1E-81C88449CFCF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4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09408-44F1-4419-A0D4-FCF98A8DF85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4E7D4-300E-4D56-B54F-05237A89971E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9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4E7D4-300E-4D56-B54F-05237A89971E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A9C34-0ADA-471A-9D5F-A8299294665E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3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A9C34-0ADA-471A-9D5F-A8299294665E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A9C34-0ADA-471A-9D5F-A8299294665E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4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A9C34-0ADA-471A-9D5F-A8299294665E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8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3E76-9816-4A11-A2EA-55B285970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D36E-3893-44BC-8C14-22F81B85F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728F-1EA6-4898-A6EB-5AD10F9C7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597B-59B1-40A1-AE81-A586E8EA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2658-6C5F-4987-B5BA-3B946913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C2CE6-2DCE-4A82-99F2-916ED27B6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5CB93-D110-4027-AED4-67A0D97AC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21C3-1972-4347-AF6D-9D799957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F38E-87E3-4B28-A9B3-F6E81ED23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82C5B3-DD82-42DA-981B-CBD0E078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93AD-D853-4DC8-9CB4-F87F1F89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7E2CAC-7AE8-4B5E-88DE-D71FA2862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E63577-1067-4DEF-88F1-BD24DD327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896FC6-C34E-4A55-A40D-78071DC0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67" r:id="rId4"/>
    <p:sldLayoutId id="2147483868" r:id="rId5"/>
    <p:sldLayoutId id="2147483877" r:id="rId6"/>
    <p:sldLayoutId id="2147483869" r:id="rId7"/>
    <p:sldLayoutId id="2147483878" r:id="rId8"/>
    <p:sldLayoutId id="2147483879" r:id="rId9"/>
    <p:sldLayoutId id="2147483870" r:id="rId10"/>
    <p:sldLayoutId id="2147483871" r:id="rId11"/>
    <p:sldLayoutId id="2147483872" r:id="rId12"/>
    <p:sldLayoutId id="2147483880" r:id="rId13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tc@cwjamaica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5229" y="4946674"/>
            <a:ext cx="6624638" cy="138499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2700" cap="none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</a:br>
            <a:br>
              <a:rPr lang="en-GB" sz="2700" cap="none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</a:br>
            <a:br>
              <a:rPr lang="en-GB" sz="2700" cap="none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Miller – Executive Director</a:t>
            </a:r>
            <a:br>
              <a:rPr lang="en-GB" sz="2000" b="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2026</a:t>
            </a:r>
            <a:br>
              <a:rPr lang="en-GB" sz="2000" b="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399728" y="916569"/>
            <a:ext cx="4862512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  <a:cs typeface="Arial" charset="0"/>
              </a:rPr>
              <a:t>Promoting competitive markets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605229" y="161947"/>
            <a:ext cx="6451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TRADING COMMISSION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7936" y="3284984"/>
            <a:ext cx="6459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ESTABLISHING EFFECTIVE COMPETITION AUTHORITIES: THE JFTC EXPERIENCE</a:t>
            </a:r>
          </a:p>
        </p:txBody>
      </p:sp>
      <p:pic>
        <p:nvPicPr>
          <p:cNvPr id="1026" name="Picture 3" descr="FTC ne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800" y="1500764"/>
            <a:ext cx="1380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419905"/>
            <a:ext cx="9577064" cy="8488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3399"/>
                </a:solidFill>
                <a:latin typeface="Mistral" panose="03090702030407020403" pitchFamily="66" charset="0"/>
                <a:cs typeface="Microsoft Sans Serif" pitchFamily="34" charset="0"/>
              </a:rPr>
              <a:t>INSTITUTIONAL DESIGN</a:t>
            </a:r>
            <a:endParaRPr lang="en-US" sz="4400" dirty="0">
              <a:latin typeface="Mistral" panose="030907020304070204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2150" y="1700808"/>
            <a:ext cx="4251761" cy="447139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Operations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Legal Framework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Internal Processes &amp; Procedures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Investigative Process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Decision Making</a:t>
            </a:r>
          </a:p>
          <a:p>
            <a:pPr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b="1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121727" y="1700808"/>
            <a:ext cx="3456804" cy="486003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Necessary Characteristics 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Cooperation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Institutional Memory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Sound Infrastructure</a:t>
            </a:r>
          </a:p>
          <a:p>
            <a:pPr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21C3-1972-4347-AF6D-9D799957D6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75" y="4505998"/>
            <a:ext cx="2968669" cy="204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FTC new logo.png">
            <a:extLst>
              <a:ext uri="{FF2B5EF4-FFF2-40B4-BE49-F238E27FC236}">
                <a16:creationId xmlns:a16="http://schemas.microsoft.com/office/drawing/2014/main" id="{9A9108DF-FFA6-7974-A62A-FDB3AD58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5894322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4558264-E3B8-F5A2-8760-39A68B1E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47" y="5870112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6365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55439" y="188640"/>
            <a:ext cx="9612559" cy="490066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TAGLINES</a:t>
            </a:r>
            <a:r>
              <a:rPr lang="en-US" sz="3200" b="1" i="1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C2CE6-2DCE-4A82-99F2-916ED27B65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828800" algn="l"/>
              </a:tabLst>
            </a:pP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828800" algn="l"/>
              </a:tabLst>
            </a:pPr>
            <a:endParaRPr lang="en-US"/>
          </a:p>
        </p:txBody>
      </p:sp>
      <p:pic>
        <p:nvPicPr>
          <p:cNvPr id="3" name="Picture 3" descr="FTC new logo.png">
            <a:extLst>
              <a:ext uri="{FF2B5EF4-FFF2-40B4-BE49-F238E27FC236}">
                <a16:creationId xmlns:a16="http://schemas.microsoft.com/office/drawing/2014/main" id="{63110941-C730-43D2-7367-D30B3F60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63" y="5886709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5BB11F3-4AD9-C122-2F04-2C23E265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66" y="5933278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1FEB59-B2E9-7771-CC2D-E0D29ED7A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14435"/>
              </p:ext>
            </p:extLst>
          </p:nvPr>
        </p:nvGraphicFramePr>
        <p:xfrm>
          <a:off x="1271464" y="662468"/>
          <a:ext cx="9001001" cy="545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Tagline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Be fair &amp; competitive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Fair markets, empowered consumers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Colombia &amp; UNCTAD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Prosperity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for all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Gambia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Leveling the field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for development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Fair competition for greater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87903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Creating a level playing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We are about consumers, entrepreneurs &amp; free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A growing, deconcentrated &amp; inclusive </a:t>
                      </a:r>
                      <a:r>
                        <a:rPr lang="en-US" baseline="0" dirty="0">
                          <a:latin typeface="Calibri" pitchFamily="34" charset="0"/>
                        </a:rPr>
                        <a:t>economy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Making markets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US 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Protecting America’s consumers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AADA2-1BD8-7BE8-44D1-C6CE3052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93AD-D853-4DC8-9CB4-F87F1F89C5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The Daily Cartoon and Live Briefing: Tuesday, June 4, 2024 | FlaglerLive">
            <a:extLst>
              <a:ext uri="{FF2B5EF4-FFF2-40B4-BE49-F238E27FC236}">
                <a16:creationId xmlns:a16="http://schemas.microsoft.com/office/drawing/2014/main" id="{D2E0E7AD-1919-DCFD-D06F-F6316D9E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14" y="476672"/>
            <a:ext cx="7559972" cy="491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14E8784A-A1E3-3A9F-88EA-E4E01086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5734050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85CCA6-11B6-D5DB-55A9-85092030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267" y="5805264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95015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332656"/>
            <a:ext cx="8229600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i="1" cap="none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Agency Operations</a:t>
            </a:r>
            <a:r>
              <a:rPr lang="en-GB" sz="3600" b="1" i="1" u="sng" cap="none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 </a:t>
            </a:r>
            <a:endParaRPr lang="en-US" sz="3600" b="1" i="1" u="sng" dirty="0">
              <a:solidFill>
                <a:srgbClr val="003399"/>
              </a:solidFill>
              <a:latin typeface="Calibri" pitchFamily="34" charset="0"/>
              <a:cs typeface="Microsoft Sans Serif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7463" y="1052737"/>
            <a:ext cx="8229599" cy="5112567"/>
          </a:xfrm>
        </p:spPr>
        <p:txBody>
          <a:bodyPr/>
          <a:lstStyle/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r>
              <a:rPr lang="en-GB" sz="2800" i="1" dirty="0">
                <a:latin typeface="Calibri" pitchFamily="34" charset="0"/>
                <a:cs typeface="Times New Roman" pitchFamily="18" charset="0"/>
              </a:rPr>
              <a:t>Administrative, Legal &amp; Economics Departments</a:t>
            </a:r>
          </a:p>
          <a:p>
            <a:pPr marL="547687" lvl="2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en-GB" sz="2000" i="1" dirty="0">
                <a:latin typeface="Calibri" pitchFamily="34" charset="0"/>
                <a:cs typeface="Times New Roman" pitchFamily="18" charset="0"/>
              </a:rPr>
              <a:t>Investigations</a:t>
            </a:r>
          </a:p>
          <a:p>
            <a:pPr marL="547687" lvl="2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en-GB" sz="2000" i="1" dirty="0">
                <a:latin typeface="Calibri" pitchFamily="34" charset="0"/>
                <a:cs typeface="Times New Roman" pitchFamily="18" charset="0"/>
              </a:rPr>
              <a:t>Market studies</a:t>
            </a:r>
          </a:p>
          <a:p>
            <a:pPr marL="547687" lvl="2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en-GB" sz="2000" i="1" dirty="0">
                <a:latin typeface="Calibri" pitchFamily="34" charset="0"/>
                <a:cs typeface="Times New Roman" pitchFamily="18" charset="0"/>
              </a:rPr>
              <a:t>Competition advocacy</a:t>
            </a:r>
          </a:p>
          <a:p>
            <a:pPr marL="547687" lvl="2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en-GB" sz="2000" i="1" dirty="0">
                <a:latin typeface="Calibri" pitchFamily="34" charset="0"/>
                <a:cs typeface="Times New Roman" pitchFamily="18" charset="0"/>
              </a:rPr>
              <a:t>Public education</a:t>
            </a:r>
          </a:p>
          <a:p>
            <a:pPr marL="547687" lvl="2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en-GB" sz="2000" i="1" dirty="0">
                <a:latin typeface="Calibri" pitchFamily="34" charset="0"/>
                <a:cs typeface="Times New Roman" pitchFamily="18" charset="0"/>
              </a:rPr>
              <a:t>Staffing</a:t>
            </a:r>
          </a:p>
          <a:p>
            <a:pPr marL="547687" lvl="2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en-GB" sz="2000" i="1" dirty="0">
                <a:latin typeface="Calibri" pitchFamily="34" charset="0"/>
                <a:cs typeface="Times New Roman" pitchFamily="18" charset="0"/>
              </a:rPr>
              <a:t>ICT</a:t>
            </a:r>
          </a:p>
          <a:p>
            <a:pPr marL="273050" lvl="1">
              <a:spcBef>
                <a:spcPts val="1200"/>
              </a:spcBef>
              <a:spcAft>
                <a:spcPts val="1200"/>
              </a:spcAft>
              <a:buSzPct val="70000"/>
              <a:buFont typeface="Wingdings" pitchFamily="2" charset="2"/>
              <a:buChar char=""/>
            </a:pPr>
            <a:r>
              <a:rPr lang="en-GB" sz="2800" i="1" dirty="0">
                <a:latin typeface="Calibri" pitchFamily="34" charset="0"/>
                <a:cs typeface="Times New Roman" pitchFamily="18" charset="0"/>
              </a:rPr>
              <a:t>Budget &amp; Financing</a:t>
            </a:r>
          </a:p>
          <a:p>
            <a:pPr marL="273050" lvl="1">
              <a:spcBef>
                <a:spcPts val="1200"/>
              </a:spcBef>
              <a:spcAft>
                <a:spcPts val="1200"/>
              </a:spcAft>
              <a:buSzPct val="70000"/>
              <a:buFont typeface="Wingdings" pitchFamily="2" charset="2"/>
              <a:buChar char=""/>
            </a:pPr>
            <a:r>
              <a:rPr lang="en-GB" sz="2800" i="1" dirty="0">
                <a:latin typeface="Calibri" pitchFamily="34" charset="0"/>
                <a:cs typeface="Times New Roman" pitchFamily="18" charset="0"/>
              </a:rPr>
              <a:t>Adherence to Procedures, Processes, Guidelines</a:t>
            </a: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endParaRPr lang="en-GB" sz="2000" i="1" dirty="0">
              <a:latin typeface="Calibri" pitchFamily="34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endParaRPr lang="en-US" dirty="0">
              <a:latin typeface="Calibri" pitchFamily="34" charset="0"/>
            </a:endParaRPr>
          </a:p>
          <a:p>
            <a:pPr>
              <a:spcAft>
                <a:spcPts val="1200"/>
              </a:spcAft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D6FD568F-E392-4B9C-B5B1-69ACAAA7B8F0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FTC new logo.png">
            <a:extLst>
              <a:ext uri="{FF2B5EF4-FFF2-40B4-BE49-F238E27FC236}">
                <a16:creationId xmlns:a16="http://schemas.microsoft.com/office/drawing/2014/main" id="{81811DBB-8A06-C7A4-DB34-E7D59AC7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5805263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498077D-2947-5A82-31D0-77212686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97" y="5869272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679"/>
            <a:ext cx="8902367" cy="54823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i="1" cap="none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Legal Framework</a:t>
            </a:r>
            <a:endParaRPr lang="en-US" sz="2800" b="1" i="1" u="sng" dirty="0">
              <a:solidFill>
                <a:srgbClr val="003399"/>
              </a:solidFill>
              <a:latin typeface="Calibri" pitchFamily="34" charset="0"/>
              <a:cs typeface="Microsoft Sans Serif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55440" y="1268760"/>
            <a:ext cx="10081119" cy="3816423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800" dirty="0">
                <a:latin typeface="Calibri" pitchFamily="34" charset="0"/>
              </a:rPr>
              <a:t>Legislation</a:t>
            </a:r>
          </a:p>
          <a:p>
            <a:pPr marL="730250" lvl="1" algn="just"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en-US" sz="2400" dirty="0">
                <a:latin typeface="Calibri" pitchFamily="34" charset="0"/>
              </a:rPr>
              <a:t>Provisions that properly define the scope &amp; effect of the policy</a:t>
            </a:r>
          </a:p>
          <a:p>
            <a:pPr marL="730250" lvl="1" algn="just"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en-US" sz="2400" dirty="0">
                <a:latin typeface="Calibri" pitchFamily="34" charset="0"/>
              </a:rPr>
              <a:t>Institution with administrative and investigative responsibilities</a:t>
            </a:r>
            <a:endParaRPr lang="en-US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30250" lvl="1" algn="just"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en-US" sz="2400" dirty="0">
                <a:latin typeface="Calibri" pitchFamily="34" charset="0"/>
              </a:rPr>
              <a:t>Oversight Board responsible for administration and policy direction – separate from Staff, to prevent regulatory capture. </a:t>
            </a:r>
          </a:p>
          <a:p>
            <a:pPr marL="730250" lvl="1" algn="just"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en-US" sz="2400" dirty="0">
                <a:latin typeface="Calibri" pitchFamily="34" charset="0"/>
              </a:rPr>
              <a:t>Tribunal or Hearing Structure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>
                <a:latin typeface="Calibri" pitchFamily="34" charset="0"/>
              </a:rPr>
              <a:t>Treaty Obligations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D6FD568F-E392-4B9C-B5B1-69ACAAA7B8F0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25" y="3829757"/>
            <a:ext cx="2808311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TC new logo.png">
            <a:extLst>
              <a:ext uri="{FF2B5EF4-FFF2-40B4-BE49-F238E27FC236}">
                <a16:creationId xmlns:a16="http://schemas.microsoft.com/office/drawing/2014/main" id="{902E1B69-C493-F775-3F61-946E7AAD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5847280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3B00B9E-8B96-88A6-7068-42BBDE62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36" y="5847280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620688"/>
            <a:ext cx="9577064" cy="64807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i="1" cap="none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Internal Procedures, Processes &amp; Guidelines</a:t>
            </a:r>
            <a:endParaRPr lang="en-US" sz="3200" b="1" i="1" u="sng" dirty="0">
              <a:solidFill>
                <a:srgbClr val="003399"/>
              </a:solidFill>
              <a:latin typeface="Calibri" pitchFamily="34" charset="0"/>
              <a:cs typeface="Microsoft Sans Serif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55440" y="1556792"/>
            <a:ext cx="9577064" cy="324036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Management 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Accounting 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Investigative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Research 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Clearly Defined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40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PROCEDURAL FAIRNESS</a:t>
            </a:r>
          </a:p>
          <a:p>
            <a:pPr algn="ctr">
              <a:spcAft>
                <a:spcPts val="1200"/>
              </a:spcAft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D6FD568F-E392-4B9C-B5B1-69ACAAA7B8F0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FTC new logo.png">
            <a:extLst>
              <a:ext uri="{FF2B5EF4-FFF2-40B4-BE49-F238E27FC236}">
                <a16:creationId xmlns:a16="http://schemas.microsoft.com/office/drawing/2014/main" id="{571E36B4-1815-5241-756E-5D8E1689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5869271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4841718-EE3B-1706-BEAC-CD9B4AC7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588670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332656"/>
            <a:ext cx="8949680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i="1" cap="none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Investigative Process</a:t>
            </a:r>
            <a:endParaRPr lang="en-US" sz="3200" b="1" i="1" u="sng" dirty="0">
              <a:solidFill>
                <a:srgbClr val="003399"/>
              </a:solidFill>
              <a:latin typeface="Calibri" pitchFamily="34" charset="0"/>
              <a:cs typeface="Microsoft Sans Serif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55441" y="1124745"/>
            <a:ext cx="9784010" cy="42484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Case Selection – prioritizing cases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Clearly Defined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Thorough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Separation of Investigative &amp; Adjudicative Functions</a:t>
            </a:r>
          </a:p>
          <a:p>
            <a:pPr>
              <a:spcAft>
                <a:spcPts val="1200"/>
              </a:spcAft>
              <a:buNone/>
            </a:pPr>
            <a:r>
              <a:rPr lang="en-US" dirty="0">
                <a:latin typeface="Calibri" pitchFamily="34" charset="0"/>
              </a:rPr>
              <a:t>	-	in legislation</a:t>
            </a:r>
          </a:p>
          <a:p>
            <a:pPr>
              <a:spcAft>
                <a:spcPts val="1200"/>
              </a:spcAft>
              <a:buNone/>
            </a:pPr>
            <a:r>
              <a:rPr lang="en-US" dirty="0">
                <a:latin typeface="Calibri" pitchFamily="34" charset="0"/>
              </a:rPr>
              <a:t>	-	in procedures and processes</a:t>
            </a:r>
          </a:p>
          <a:p>
            <a:pPr>
              <a:spcAft>
                <a:spcPts val="1200"/>
              </a:spcAft>
              <a:buNone/>
            </a:pPr>
            <a:endParaRPr lang="en-US" dirty="0">
              <a:latin typeface="Calibri" pitchFamily="34" charset="0"/>
            </a:endParaRPr>
          </a:p>
          <a:p>
            <a:pPr>
              <a:spcAft>
                <a:spcPts val="1200"/>
              </a:spcAft>
              <a:buNone/>
            </a:pPr>
            <a:endParaRPr lang="en-US" dirty="0">
              <a:latin typeface="Calibri" pitchFamily="34" charset="0"/>
            </a:endParaRPr>
          </a:p>
          <a:p>
            <a:pPr>
              <a:spcAft>
                <a:spcPts val="1200"/>
              </a:spcAft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D6FD568F-E392-4B9C-B5B1-69ACAAA7B8F0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8048" y="3645024"/>
            <a:ext cx="2838450" cy="1609725"/>
          </a:xfrm>
          <a:prstGeom prst="rect">
            <a:avLst/>
          </a:prstGeom>
        </p:spPr>
      </p:pic>
      <p:pic>
        <p:nvPicPr>
          <p:cNvPr id="3" name="Picture 3" descr="FTC new logo.png">
            <a:extLst>
              <a:ext uri="{FF2B5EF4-FFF2-40B4-BE49-F238E27FC236}">
                <a16:creationId xmlns:a16="http://schemas.microsoft.com/office/drawing/2014/main" id="{3A6F7146-7F59-BAB8-DDB2-305819A7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5770934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1343DE3-F1CA-9691-FC98-7DC7BEF3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5827048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47857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8F6010BF-F57F-4C21-BF05-1902D892020C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19"/>
          <p:cNvSpPr txBox="1">
            <a:spLocks noChangeArrowheads="1"/>
          </p:cNvSpPr>
          <p:nvPr/>
        </p:nvSpPr>
        <p:spPr bwMode="auto">
          <a:xfrm>
            <a:off x="2855913" y="33337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2259013" y="15049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84125" y="1268760"/>
            <a:ext cx="8002588" cy="49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30250" lvl="1" indent="-457200" algn="ctr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itchFamily="34" charset="0"/>
                <a:cs typeface="Times New Roman" pitchFamily="18" charset="0"/>
              </a:rPr>
              <a:t>1 person</a:t>
            </a:r>
          </a:p>
          <a:p>
            <a:pPr marL="730250" lvl="1" indent="-457200" algn="ctr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itchFamily="34" charset="0"/>
                <a:cs typeface="Times New Roman" pitchFamily="18" charset="0"/>
              </a:rPr>
              <a:t>Commissioners or Tribunal: Collegial</a:t>
            </a:r>
          </a:p>
          <a:p>
            <a:pPr marL="730250" lvl="1" indent="-457200" algn="ctr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itchFamily="34" charset="0"/>
                <a:cs typeface="Times New Roman" pitchFamily="18" charset="0"/>
              </a:rPr>
              <a:t>Court</a:t>
            </a:r>
          </a:p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Required Skills: Legal, Economics, Management, </a:t>
            </a: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Business operations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844" y="4123626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TC new logo.png">
            <a:extLst>
              <a:ext uri="{FF2B5EF4-FFF2-40B4-BE49-F238E27FC236}">
                <a16:creationId xmlns:a16="http://schemas.microsoft.com/office/drawing/2014/main" id="{2151C9FC-AC85-BE07-501B-401CD1A8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1390" y="5847280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C52A517-95CD-D00E-0369-B7F18F0B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898" y="5847280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454295-81F6-B60B-8EC0-E7317655A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440" y="332656"/>
            <a:ext cx="8949680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i="1" cap="none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Decision Making</a:t>
            </a:r>
            <a:endParaRPr lang="en-US" sz="3200" b="1" i="1" u="sng" dirty="0">
              <a:solidFill>
                <a:srgbClr val="003399"/>
              </a:solidFill>
              <a:latin typeface="Calibri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93AD-D853-4DC8-9CB4-F87F1F89C5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46811"/>
            <a:ext cx="9001000" cy="5187239"/>
          </a:xfrm>
          <a:prstGeom prst="rect">
            <a:avLst/>
          </a:prstGeom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C00F810A-FB4D-A847-798D-5F2841A4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69" y="5878104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95B9838-F4AB-EE79-68F0-372B28D3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805264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04542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46" y="114717"/>
            <a:ext cx="7467600" cy="570487"/>
          </a:xfrm>
        </p:spPr>
        <p:txBody>
          <a:bodyPr>
            <a:noAutofit/>
          </a:bodyPr>
          <a:lstStyle/>
          <a:p>
            <a:r>
              <a:rPr lang="en-US" sz="2400" b="1" cap="none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cap="none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 for Competition Agencies</a:t>
            </a:r>
            <a:endParaRPr lang="en-US" sz="2400" cap="none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5174" y="850799"/>
            <a:ext cx="2927176" cy="510415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Accessible	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Accountable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Accessible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Adequate Powers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Confidentiality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Consistent	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Communicate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Credible	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Effective	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Fair	</a:t>
            </a:r>
          </a:p>
          <a:p>
            <a:pPr>
              <a:spcAft>
                <a:spcPts val="600"/>
              </a:spcAft>
              <a:defRPr/>
            </a:pPr>
            <a:endParaRPr lang="en-US" sz="2000" b="1" i="1" dirty="0">
              <a:latin typeface="Calibri" pitchFamily="34" charset="0"/>
            </a:endParaRPr>
          </a:p>
          <a:p>
            <a:pPr marL="0" indent="0" algn="ctr">
              <a:spcAft>
                <a:spcPts val="600"/>
              </a:spcAft>
              <a:buNone/>
              <a:defRPr/>
            </a:pP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64152" y="851508"/>
            <a:ext cx="3254080" cy="5103446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Independent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Information Exchange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Integrity	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Objective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Real		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Relevant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Strategic Planning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Team Work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Timely</a:t>
            </a: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Transparent</a:t>
            </a:r>
          </a:p>
          <a:p>
            <a:pPr>
              <a:spcAft>
                <a:spcPts val="600"/>
              </a:spcAft>
              <a:defRPr/>
            </a:pPr>
            <a:endParaRPr lang="en-US" sz="1800" b="1" i="1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8B0A7C4C-83A2-4BDD-8041-8B55D4A36791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FTC new logo.png">
            <a:extLst>
              <a:ext uri="{FF2B5EF4-FFF2-40B4-BE49-F238E27FC236}">
                <a16:creationId xmlns:a16="http://schemas.microsoft.com/office/drawing/2014/main" id="{51652D0B-DE81-8966-A9AD-78F2B1DA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858" y="5954954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05617B-4A42-66AB-326B-CE16C5353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990346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0454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440" y="341375"/>
            <a:ext cx="9661731" cy="8466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400" b="1" cap="none" spc="3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5439" y="1310776"/>
            <a:ext cx="9661731" cy="4536504"/>
          </a:xfrm>
        </p:spPr>
        <p:txBody>
          <a:bodyPr numCol="1"/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Jamaica Fair Trading Commission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Benefits of Competition Law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Main Pillars of Competition Policy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Main Functions of Competition Agencies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Institutional Design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Overall Agency Effectiveness</a:t>
            </a:r>
          </a:p>
          <a:p>
            <a:endParaRPr lang="en-US" dirty="0"/>
          </a:p>
          <a:p>
            <a:endParaRPr lang="en-US" dirty="0"/>
          </a:p>
          <a:p>
            <a:pPr algn="thaiDist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142DF295-2604-4EEC-9A82-0A6DEE4492A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TC new logo.png">
            <a:extLst>
              <a:ext uri="{FF2B5EF4-FFF2-40B4-BE49-F238E27FC236}">
                <a16:creationId xmlns:a16="http://schemas.microsoft.com/office/drawing/2014/main" id="{BFBC9E97-43D1-2084-FE52-1A74AB8D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5894068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40DAE4-F5E6-86AD-2F9F-54223817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588670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91238" y="1510223"/>
            <a:ext cx="8449178" cy="4151025"/>
          </a:xfrm>
        </p:spPr>
        <p:txBody>
          <a:bodyPr/>
          <a:lstStyle/>
          <a:p>
            <a:pPr marL="273050" lvl="1">
              <a:spcBef>
                <a:spcPts val="1200"/>
              </a:spcBef>
              <a:spcAft>
                <a:spcPts val="12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Other Competition Agencies</a:t>
            </a:r>
          </a:p>
          <a:p>
            <a:pPr marL="273050" lvl="1">
              <a:spcBef>
                <a:spcPts val="1200"/>
              </a:spcBef>
              <a:spcAft>
                <a:spcPts val="12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Sector Regulators</a:t>
            </a:r>
          </a:p>
          <a:p>
            <a:pPr marL="273050" lvl="1">
              <a:spcBef>
                <a:spcPts val="1200"/>
              </a:spcBef>
              <a:spcAft>
                <a:spcPts val="12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Other Ministries, Departments &amp; Agencies</a:t>
            </a:r>
          </a:p>
          <a:p>
            <a:pPr marL="273050" lvl="1">
              <a:spcBef>
                <a:spcPts val="1200"/>
              </a:spcBef>
              <a:spcAft>
                <a:spcPts val="12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Stakeholders</a:t>
            </a:r>
          </a:p>
          <a:p>
            <a:pPr marL="273050" lvl="1">
              <a:spcBef>
                <a:spcPts val="1200"/>
              </a:spcBef>
              <a:spcAft>
                <a:spcPts val="12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Cooperation Agreements/MOUs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endParaRPr lang="en-GB" sz="2400" dirty="0">
              <a:latin typeface="Calibri" pitchFamily="34" charset="0"/>
              <a:cs typeface="Times New Roman" pitchFamily="18" charset="0"/>
            </a:endParaRP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endParaRPr lang="en-US" dirty="0">
              <a:latin typeface="Calibri" pitchFamily="34" charset="0"/>
            </a:endParaRPr>
          </a:p>
          <a:p>
            <a:pPr marL="457200" indent="-457200">
              <a:spcBef>
                <a:spcPts val="1800"/>
              </a:spcBef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F84D26FF-BD49-4407-A342-F0AC7BBFBA8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199456" y="620688"/>
            <a:ext cx="7878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Cooperation &amp; Collaboration Mechanisms</a:t>
            </a:r>
          </a:p>
        </p:txBody>
      </p:sp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A5AE6B89-779C-7F44-B4C5-C9FEE86E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234" y="5886709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06B85DD-1CB2-91C2-8DDA-E5482E5B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40" y="588670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llaboration Probably is Not What You Think It Is | by Joseph Rios EdD |  How Come No One Ever Told Me? | Medium">
            <a:extLst>
              <a:ext uri="{FF2B5EF4-FFF2-40B4-BE49-F238E27FC236}">
                <a16:creationId xmlns:a16="http://schemas.microsoft.com/office/drawing/2014/main" id="{F516289C-E909-6070-FE17-E6135599D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80" y="3772734"/>
            <a:ext cx="3168352" cy="211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759242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594CD-08D9-B32A-F214-F25C2765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93AD-D853-4DC8-9CB4-F87F1F89C5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 descr="Antitrust Cartoons and Comics - funny pictures from CartoonStock">
            <a:extLst>
              <a:ext uri="{FF2B5EF4-FFF2-40B4-BE49-F238E27FC236}">
                <a16:creationId xmlns:a16="http://schemas.microsoft.com/office/drawing/2014/main" id="{5B23824A-B1EA-B899-917D-AFA499F0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94" y="404665"/>
            <a:ext cx="6986958" cy="532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B5D5671D-6BE2-4570-4F0B-A33F5F62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5868884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0B99A5-37C1-1087-A0D0-38F8F313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88670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23608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91545" y="1556792"/>
            <a:ext cx="8135937" cy="5112568"/>
          </a:xfrm>
        </p:spPr>
        <p:txBody>
          <a:bodyPr/>
          <a:lstStyle/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Quality</a:t>
            </a: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Proper</a:t>
            </a: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r>
              <a:rPr lang="en-US" sz="3200" dirty="0">
                <a:latin typeface="Calibri" pitchFamily="34" charset="0"/>
              </a:rPr>
              <a:t>Monitored</a:t>
            </a: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r>
              <a:rPr lang="en-GB" sz="3200" dirty="0">
                <a:latin typeface="Calibri" pitchFamily="34" charset="0"/>
                <a:cs typeface="Times New Roman" pitchFamily="18" charset="0"/>
              </a:rPr>
              <a:t>Adequate</a:t>
            </a: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r>
              <a:rPr lang="en-GB" sz="3200" dirty="0">
                <a:latin typeface="Calibri" pitchFamily="34" charset="0"/>
                <a:cs typeface="Times New Roman" pitchFamily="18" charset="0"/>
              </a:rPr>
              <a:t>Deterrence effect</a:t>
            </a: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r>
              <a:rPr lang="en-GB" sz="3200" dirty="0">
                <a:latin typeface="Calibri" pitchFamily="34" charset="0"/>
                <a:cs typeface="Times New Roman" pitchFamily="18" charset="0"/>
              </a:rPr>
              <a:t>Effective</a:t>
            </a: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endParaRPr lang="en-GB" sz="2400" dirty="0">
              <a:latin typeface="Calibri" pitchFamily="34" charset="0"/>
              <a:cs typeface="Times New Roman" pitchFamily="18" charset="0"/>
            </a:endParaRPr>
          </a:p>
          <a:p>
            <a:pPr marL="273050" lvl="1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"/>
            </a:pPr>
            <a:endParaRPr lang="en-US" dirty="0">
              <a:latin typeface="Calibri" pitchFamily="34" charset="0"/>
            </a:endParaRPr>
          </a:p>
          <a:p>
            <a:pPr marL="457200" indent="-457200">
              <a:spcBef>
                <a:spcPts val="1800"/>
              </a:spcBef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F84D26FF-BD49-4407-A342-F0AC7BBFBA82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2064073" y="580750"/>
            <a:ext cx="7343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003399"/>
                </a:solidFill>
                <a:latin typeface="Calibri" pitchFamily="34" charset="0"/>
                <a:cs typeface="Microsoft Sans Serif" pitchFamily="34" charset="0"/>
              </a:rPr>
              <a:t>Decisions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2420888"/>
            <a:ext cx="402567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A5AE6B89-779C-7F44-B4C5-C9FEE86E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234" y="5886709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06B85DD-1CB2-91C2-8DDA-E5482E5B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40" y="588670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2A677-20E4-79B0-1893-F5CCAB33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93AD-D853-4DC8-9CB4-F87F1F89C5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05B00C-8635-0D2E-F3F6-AAD810380A86}"/>
              </a:ext>
            </a:extLst>
          </p:cNvPr>
          <p:cNvSpPr txBox="1">
            <a:spLocks/>
          </p:cNvSpPr>
          <p:nvPr/>
        </p:nvSpPr>
        <p:spPr>
          <a:xfrm>
            <a:off x="1775520" y="219202"/>
            <a:ext cx="8155282" cy="7680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Overall Agency Effectiveness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43929A-A1B7-A5EC-FEB9-677ACFFF0D57}"/>
              </a:ext>
            </a:extLst>
          </p:cNvPr>
          <p:cNvSpPr txBox="1">
            <a:spLocks/>
          </p:cNvSpPr>
          <p:nvPr/>
        </p:nvSpPr>
        <p:spPr>
          <a:xfrm>
            <a:off x="1791667" y="1273232"/>
            <a:ext cx="7233375" cy="4311536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1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BBD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029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 </a:t>
            </a:r>
          </a:p>
          <a:p>
            <a:pPr>
              <a:buFont typeface="Wingdings" pitchFamily="2" charset="2"/>
              <a:buNone/>
            </a:pPr>
            <a:endParaRPr lang="en-029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02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Institutional design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02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sound policies &amp; strategies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02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building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02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retention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02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Technological advancements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02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 of Periodic Assessment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02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with MDAs</a:t>
            </a:r>
          </a:p>
          <a:p>
            <a:endParaRPr lang="en-US" dirty="0"/>
          </a:p>
        </p:txBody>
      </p:sp>
      <p:pic>
        <p:nvPicPr>
          <p:cNvPr id="6" name="Picture 3" descr="FTC new logo.png">
            <a:extLst>
              <a:ext uri="{FF2B5EF4-FFF2-40B4-BE49-F238E27FC236}">
                <a16:creationId xmlns:a16="http://schemas.microsoft.com/office/drawing/2014/main" id="{C99E3136-6F55-5325-072D-0EE3ADC3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5734050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38DD4EE-B87C-9653-111D-144F9171D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26" y="5830062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07269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6389-CC91-4356-CEF2-7D164AA9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93AD-D853-4DC8-9CB4-F87F1F89C5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 descr="French Competition Law Faces the Pose Risk of ExPost Challenge">
            <a:extLst>
              <a:ext uri="{FF2B5EF4-FFF2-40B4-BE49-F238E27FC236}">
                <a16:creationId xmlns:a16="http://schemas.microsoft.com/office/drawing/2014/main" id="{AC810628-2449-998A-D752-E513CF400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692696"/>
            <a:ext cx="5943600" cy="495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7D1FE44E-C3DF-4240-AB59-5E5C7D4F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5886709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92479A8-E966-28F9-0A42-E8360F80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84" y="5890101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72109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C26E9692-A30E-4E05-82D0-E12E34CBA619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3144044" y="267906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Lucida Calligraphy" pitchFamily="66" charset="0"/>
                <a:ea typeface="Andalus"/>
                <a:cs typeface="Andalus"/>
              </a:rPr>
              <a:t>Thank you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7176120" y="1684592"/>
            <a:ext cx="38877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Lucida Calligraphy" pitchFamily="66" charset="0"/>
              </a:rPr>
              <a:t>Promoting competitive markets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1812" y="3446462"/>
            <a:ext cx="5400675" cy="28082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b="1" dirty="0">
              <a:latin typeface="Bookman Old Style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Microsoft Sans Serif" pitchFamily="34" charset="0"/>
                <a:cs typeface="Microsoft Sans Serif" pitchFamily="34" charset="0"/>
              </a:rPr>
              <a:t>Fair Trading Commission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Microsoft Sans Serif" pitchFamily="34" charset="0"/>
                <a:cs typeface="Microsoft Sans Serif" pitchFamily="34" charset="0"/>
              </a:rPr>
              <a:t>17-19 </a:t>
            </a:r>
            <a:r>
              <a:rPr lang="en-US" sz="1800" dirty="0" err="1">
                <a:latin typeface="Microsoft Sans Serif" pitchFamily="34" charset="0"/>
                <a:cs typeface="Microsoft Sans Serif" pitchFamily="34" charset="0"/>
              </a:rPr>
              <a:t>Connolley</a:t>
            </a:r>
            <a:r>
              <a:rPr lang="en-US" sz="1800" dirty="0">
                <a:latin typeface="Microsoft Sans Serif" pitchFamily="34" charset="0"/>
                <a:cs typeface="Microsoft Sans Serif" pitchFamily="34" charset="0"/>
              </a:rPr>
              <a:t> Avenue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Microsoft Sans Serif" pitchFamily="34" charset="0"/>
                <a:cs typeface="Microsoft Sans Serif" pitchFamily="34" charset="0"/>
              </a:rPr>
              <a:t>Kingston 4, Jamaica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Microsoft Sans Serif" pitchFamily="34" charset="0"/>
                <a:cs typeface="Microsoft Sans Serif" pitchFamily="34" charset="0"/>
              </a:rPr>
              <a:t>Email: </a:t>
            </a:r>
            <a:r>
              <a:rPr lang="en-US" sz="1800" dirty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ftc@cwjamaica.com</a:t>
            </a:r>
            <a:endParaRPr lang="en-US" sz="1800" dirty="0">
              <a:solidFill>
                <a:srgbClr val="0033CC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Microsoft Sans Serif" pitchFamily="34" charset="0"/>
                <a:cs typeface="Microsoft Sans Serif" pitchFamily="34" charset="0"/>
              </a:rPr>
              <a:t>Website:  jftc.gov.jm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Microsoft Sans Serif" pitchFamily="34" charset="0"/>
                <a:cs typeface="Microsoft Sans Serif" pitchFamily="34" charset="0"/>
              </a:rPr>
              <a:t>www.facebook.com/ftc.jamaica</a:t>
            </a:r>
          </a:p>
        </p:txBody>
      </p:sp>
      <p:pic>
        <p:nvPicPr>
          <p:cNvPr id="4" name="Picture 3" descr="FTC new logo.png">
            <a:extLst>
              <a:ext uri="{FF2B5EF4-FFF2-40B4-BE49-F238E27FC236}">
                <a16:creationId xmlns:a16="http://schemas.microsoft.com/office/drawing/2014/main" id="{2B9CBFE1-344B-6278-9030-657C543B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295" y="1371218"/>
            <a:ext cx="2029707" cy="201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616DF-A978-D26D-8E31-29ED2A3D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56" y="5700024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5440" y="2132856"/>
            <a:ext cx="9577064" cy="3024336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Jamaica’s Competition Authority –</a:t>
            </a:r>
            <a:r>
              <a:rPr lang="en-US" i="1" dirty="0">
                <a:latin typeface="Calibri" pitchFamily="34" charset="0"/>
              </a:rPr>
              <a:t> created by the Fair Competition Act (1993)</a:t>
            </a:r>
          </a:p>
          <a:p>
            <a:pPr>
              <a:spcAft>
                <a:spcPts val="600"/>
              </a:spcAft>
              <a:defRPr/>
            </a:pPr>
            <a:endParaRPr lang="en-US" i="1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Consumer Protection matters </a:t>
            </a:r>
            <a:r>
              <a:rPr lang="en-US" dirty="0">
                <a:latin typeface="Calibri" pitchFamily="34" charset="0"/>
              </a:rPr>
              <a:t>– 1993 to 2005 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b="1" i="1" dirty="0">
                <a:latin typeface="Calibri" pitchFamily="34" charset="0"/>
              </a:rPr>
              <a:t>Competition matters </a:t>
            </a:r>
            <a:r>
              <a:rPr lang="en-US" i="1" dirty="0">
                <a:latin typeface="Calibri" pitchFamily="34" charset="0"/>
              </a:rPr>
              <a:t>- robust enforcement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C2CE6-2DCE-4A82-99F2-916ED27B65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983432" y="815807"/>
            <a:ext cx="957706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 pitchFamily="34" charset="0"/>
              </a:rPr>
              <a:t>The Jamaica Fair Trading Commission</a:t>
            </a:r>
          </a:p>
        </p:txBody>
      </p:sp>
      <p:pic>
        <p:nvPicPr>
          <p:cNvPr id="6" name="Picture 3" descr="FTC new logo.png">
            <a:extLst>
              <a:ext uri="{FF2B5EF4-FFF2-40B4-BE49-F238E27FC236}">
                <a16:creationId xmlns:a16="http://schemas.microsoft.com/office/drawing/2014/main" id="{678EEB89-6024-CCE1-0003-636AD1A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5886709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13A1376-0FE3-2677-4A5D-C3D77001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889905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7171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93AD-D853-4DC8-9CB4-F87F1F89C5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616" y="260649"/>
            <a:ext cx="6912768" cy="5256583"/>
          </a:xfrm>
          <a:prstGeom prst="rect">
            <a:avLst/>
          </a:prstGeom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07CF4741-B414-6F02-DE6C-32B80D6D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5780024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EF9F8F3-0A76-1977-344D-B2B28C6F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86126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19214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9E1A9B-C9D2-A15E-E6AB-DED13193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93AD-D853-4DC8-9CB4-F87F1F89C5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 descr="Competition Law: Understanding Regulations For Fair Market Practices -  Lexinter">
            <a:extLst>
              <a:ext uri="{FF2B5EF4-FFF2-40B4-BE49-F238E27FC236}">
                <a16:creationId xmlns:a16="http://schemas.microsoft.com/office/drawing/2014/main" id="{05524B03-2A54-4B86-F306-E7BC83A64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9712003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5C7A7C12-3E1B-DF74-BE30-585728A4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5886709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6BB39CD-7840-1DB0-200C-32DB5F1E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588670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150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274638"/>
            <a:ext cx="9505056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cap="none" spc="3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OF COMPETITION LAW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1055440" y="1156590"/>
            <a:ext cx="9505055" cy="4216626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Competition provides the proper incentives for merchants to offer consumers quality products at the most affordable prices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Under competitively organized markets</a:t>
            </a:r>
          </a:p>
          <a:p>
            <a:pPr lvl="1"/>
            <a:r>
              <a:rPr lang="en-US" sz="2400" dirty="0">
                <a:latin typeface="Calibri" pitchFamily="34" charset="0"/>
              </a:rPr>
              <a:t>Prices are lower</a:t>
            </a:r>
          </a:p>
          <a:p>
            <a:pPr lvl="1"/>
            <a:r>
              <a:rPr lang="en-US" sz="2400" dirty="0">
                <a:latin typeface="Calibri" pitchFamily="34" charset="0"/>
              </a:rPr>
              <a:t>Output is higher</a:t>
            </a:r>
          </a:p>
          <a:p>
            <a:pPr lvl="1"/>
            <a:r>
              <a:rPr lang="en-US" sz="2400" dirty="0">
                <a:latin typeface="Calibri" pitchFamily="34" charset="0"/>
              </a:rPr>
              <a:t>Product choice is greater</a:t>
            </a:r>
          </a:p>
          <a:p>
            <a:pPr lvl="1"/>
            <a:r>
              <a:rPr lang="en-US" sz="2400" dirty="0">
                <a:latin typeface="Calibri" pitchFamily="34" charset="0"/>
              </a:rPr>
              <a:t>Rate of technical innovation is higher, relative to markets which are not competitively organized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9531BEE7-491E-49FF-B36C-4A14FF75CEEF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8" y="2705833"/>
            <a:ext cx="2514600" cy="1819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4A7FDD-5A93-4971-B966-1FA4FC6AC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96" y="5886709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10C87A4F-E663-2BF2-AE22-30B65622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9456" y="5847280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D3F93-A99A-1A85-18EC-140416555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C2CE6-2DCE-4A82-99F2-916ED27B65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Content Placeholder 4" descr="Pure Competition | Definition &amp; Examples - Lesson | Study.com">
            <a:extLst>
              <a:ext uri="{FF2B5EF4-FFF2-40B4-BE49-F238E27FC236}">
                <a16:creationId xmlns:a16="http://schemas.microsoft.com/office/drawing/2014/main" id="{2AB25CFC-B574-8368-4201-0AB5BE7145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76672"/>
            <a:ext cx="9577064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FTC new logo.png">
            <a:extLst>
              <a:ext uri="{FF2B5EF4-FFF2-40B4-BE49-F238E27FC236}">
                <a16:creationId xmlns:a16="http://schemas.microsoft.com/office/drawing/2014/main" id="{A4DDC738-5E5F-92F0-5CDF-1444B3CB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5885178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5FF115C-9E05-B99B-E93D-003AC697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52" y="5885178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96572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8B0A7C4C-83A2-4BDD-8041-8B55D4A3679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20"/>
          <p:cNvSpPr>
            <a:spLocks noChangeArrowheads="1"/>
          </p:cNvSpPr>
          <p:nvPr/>
        </p:nvSpPr>
        <p:spPr bwMode="auto">
          <a:xfrm>
            <a:off x="2028031" y="381475"/>
            <a:ext cx="8135937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 pitchFamily="34" charset="0"/>
              </a:rPr>
              <a:t>MAIN PILLARS OF       COMPETITION POLICY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5722424"/>
              </p:ext>
            </p:extLst>
          </p:nvPr>
        </p:nvGraphicFramePr>
        <p:xfrm>
          <a:off x="3008071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3" descr="FTC new logo.png">
            <a:extLst>
              <a:ext uri="{FF2B5EF4-FFF2-40B4-BE49-F238E27FC236}">
                <a16:creationId xmlns:a16="http://schemas.microsoft.com/office/drawing/2014/main" id="{4E161B17-25D3-84AD-E0C0-87BE6882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3789" y="5870028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10C8F9-9E6F-4C71-848E-5ED221AD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925623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72770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92314" y="1104901"/>
            <a:ext cx="8135937" cy="520382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endParaRPr lang="en-US" sz="2000" b="1" i="1" dirty="0">
              <a:latin typeface="Calibri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8B0A7C4C-83A2-4BDD-8041-8B55D4A3679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20"/>
          <p:cNvSpPr>
            <a:spLocks noChangeArrowheads="1"/>
          </p:cNvSpPr>
          <p:nvPr/>
        </p:nvSpPr>
        <p:spPr bwMode="auto">
          <a:xfrm>
            <a:off x="1992312" y="290188"/>
            <a:ext cx="827087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 pitchFamily="34" charset="0"/>
              </a:rPr>
              <a:t>MAIN FUNCTIONS OF        COMPETITION AGENCIES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4883395"/>
              </p:ext>
            </p:extLst>
          </p:nvPr>
        </p:nvGraphicFramePr>
        <p:xfrm>
          <a:off x="3012280" y="1915429"/>
          <a:ext cx="6096000" cy="365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FTC new logo.png">
            <a:extLst>
              <a:ext uri="{FF2B5EF4-FFF2-40B4-BE49-F238E27FC236}">
                <a16:creationId xmlns:a16="http://schemas.microsoft.com/office/drawing/2014/main" id="{7F1582A3-E02F-BAC9-D9B8-94259B2A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5435" y="5789168"/>
            <a:ext cx="742654" cy="7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39B6DB9-F9EC-406C-DD13-C2CBB270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940685"/>
            <a:ext cx="1656184" cy="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63119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8758</TotalTime>
  <Words>551</Words>
  <Application>Microsoft Office PowerPoint</Application>
  <PresentationFormat>Widescreen</PresentationFormat>
  <Paragraphs>204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Bookman Old Style</vt:lpstr>
      <vt:lpstr>Calibri</vt:lpstr>
      <vt:lpstr>Cambria</vt:lpstr>
      <vt:lpstr>Century Schoolbook</vt:lpstr>
      <vt:lpstr>Courier New</vt:lpstr>
      <vt:lpstr>Lucida Calligraphy</vt:lpstr>
      <vt:lpstr>Microsoft Sans Serif</vt:lpstr>
      <vt:lpstr>Mistral</vt:lpstr>
      <vt:lpstr>Times New Roman</vt:lpstr>
      <vt:lpstr>Wingdings</vt:lpstr>
      <vt:lpstr>Wingdings 2</vt:lpstr>
      <vt:lpstr>Oriel</vt:lpstr>
      <vt:lpstr>               David Miller – Executive Director February 2026 </vt:lpstr>
      <vt:lpstr>OUTLINE</vt:lpstr>
      <vt:lpstr>The Jamaica Fair Trading Commission</vt:lpstr>
      <vt:lpstr>PowerPoint Presentation</vt:lpstr>
      <vt:lpstr>PowerPoint Presentation</vt:lpstr>
      <vt:lpstr>BENEFITS OF COMPETITION LAW</vt:lpstr>
      <vt:lpstr>PowerPoint Presentation</vt:lpstr>
      <vt:lpstr>PowerPoint Presentation</vt:lpstr>
      <vt:lpstr>PowerPoint Presentation</vt:lpstr>
      <vt:lpstr>INSTITUTIONAL DESIGN</vt:lpstr>
      <vt:lpstr>TAGLINES </vt:lpstr>
      <vt:lpstr>PowerPoint Presentation</vt:lpstr>
      <vt:lpstr>Agency Operations </vt:lpstr>
      <vt:lpstr>Legal Framework</vt:lpstr>
      <vt:lpstr>Internal Procedures, Processes &amp; Guidelines</vt:lpstr>
      <vt:lpstr>Investigative Process</vt:lpstr>
      <vt:lpstr>Decision Making</vt:lpstr>
      <vt:lpstr>PowerPoint Presentation</vt:lpstr>
      <vt:lpstr>Necessary Characteristics for Competition Agencies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 Trading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ON THE  FAIR TRADING COMMISSION  MIIC Planning Retreat  January 10, 2008</dc:title>
  <dc:creator>Ann-Marie Grant</dc:creator>
  <cp:lastModifiedBy>David Miller</cp:lastModifiedBy>
  <cp:revision>501</cp:revision>
  <cp:lastPrinted>2024-06-13T21:02:35Z</cp:lastPrinted>
  <dcterms:created xsi:type="dcterms:W3CDTF">2008-01-03T19:46:58Z</dcterms:created>
  <dcterms:modified xsi:type="dcterms:W3CDTF">2026-01-28T18:08:50Z</dcterms:modified>
</cp:coreProperties>
</file>