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3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1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9118C-D492-2374-6266-A8376E20C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49A262-C228-725A-4B1D-51ADAC32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873DC2-C949-816B-6ACF-6DE27B68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112094-F3C2-551E-27FC-B17B426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0F38ED-23D7-00F3-708D-DABF8C4C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1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2D32E-2CCD-440A-A566-F406C9A8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3BFC1F-3230-625B-F577-5C312735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2F7D69-B66A-FEB9-5E11-736D26F3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51E435-4978-4A7F-00AA-2F7632AA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B1000D-81BE-9B35-C169-91C407C7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1942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571F2C-8409-7BCD-30F6-0D8BF853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9C649BC-18C1-8C94-ADD0-ADF4CADB7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932D48-067F-AE26-58B4-9206367E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8C3923-D54E-80E1-CF41-7883E8AF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292AE8-702D-0E58-E2B9-86ECC390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0788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7C672B-7BF2-DEC1-5871-61D30D22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93E534-882E-4F92-5AA8-291B3415D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EA83BC-1AA3-2887-1B8D-960B008FD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C187A3-DB38-90B1-2B7F-92EDF549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6E2312-1E57-875D-4186-34DF0094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232312-90A2-C5E8-C7D5-1928D4FF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961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F9771A-C065-438C-E41F-3E279204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8C5D9B-1906-864E-1772-61F9BD285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93C4BA-3837-3A19-DA4A-6B7710ED6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A2EE2DA-A783-66ED-81C6-E678A8B0C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5195E-EE2A-E72B-1737-0A615A994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E40E1D7-50C0-EB21-D862-24791310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C24FE3E-AFE1-959C-787C-6D201CD9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F6EE640-4106-CAD2-3B4E-05FB4883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6289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B71FC0-B212-510A-EDA2-926C31AF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D832384-2BCC-576C-7B2F-4718A205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11245E-F486-15C8-1E14-C56AB6E6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4075FC1-BF11-F840-17BF-8DEFA448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6470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156A58E-5B07-6A5B-14B7-FA04BDD1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819838C-D2E7-7CBB-666A-BB7BB4C6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1A771E-FAA1-6EB4-E2F7-E77353B8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284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1A5C7D-66E6-45B7-D138-5E9DB9AE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AEEA33-E346-ECB6-3167-CE70C8F1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3C6859-DC67-E95C-C4FE-8F5AF8936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73F37A-448D-A1C6-1195-6460CD67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0068A0-4E9F-973D-8FEF-34920DD9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35CBF4-3F4F-8D6A-5543-0D4A1CA3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9258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94F06F-2E6B-F960-FB3A-7299E190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A7AFC88-AB08-B352-9A3D-C2FBF2295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61EAC0-33DD-E946-64F5-E9119382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975DE73-2F29-20F7-B960-CB1B0A32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F9E094-8606-6CC9-9A9C-B2F64EA7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1843C6-D4F8-C5ED-C1C7-AF6D33A7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4897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551ECE-9FFD-E399-B485-B61C6B62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98CEF1-A427-7387-9727-ECECEC546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AABB0A-2FCC-408A-4783-F0086173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3CC072-52FD-2EF5-BAC7-A2C323F5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D80DAE-47F5-4B4C-CE0D-8CA8727D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2662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8BAA6B7-D389-EB50-81DC-AEE662E0F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6EE4F99-D487-F67E-8BE3-E6CE4C1B9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1EC5F6-34C5-1104-7919-E420374B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1163AD-C8A3-B015-4F03-26204143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13C930-5C3A-094B-BD8E-3448ED6D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2858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art Placeholder 6">
            <a:extLst>
              <a:ext uri="{FF2B5EF4-FFF2-40B4-BE49-F238E27FC236}">
                <a16:creationId xmlns=""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7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12D4-A265-4A70-A9C8-39DDDEB0AB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F7B3-6596-440A-8361-535EE810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A5FA726-2229-D82B-6207-343CA3D0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08EEA8-CB60-97BB-448F-EFD69626C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9858BE-249B-66A6-7292-E12712C0A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January 2, 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63B732-E436-C2DC-6A26-86991A0C6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470907-22D2-88D6-95F9-B7216C677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8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CF38CE-007B-1064-0A1C-10454E71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126" y="979714"/>
            <a:ext cx="5320206" cy="280754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5E1A7E-B368-6BFC-A998-D07C4AC6C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544" y="5438190"/>
            <a:ext cx="5861230" cy="1430696"/>
          </a:xfrm>
        </p:spPr>
        <p:txBody>
          <a:bodyPr>
            <a:normAutofit/>
          </a:bodyPr>
          <a:lstStyle/>
          <a:p>
            <a:r>
              <a:rPr lang="en-US" sz="1800" dirty="0" err="1"/>
              <a:t>Desroy</a:t>
            </a:r>
            <a:r>
              <a:rPr lang="en-US" sz="1800" dirty="0"/>
              <a:t> Reid| Competition Analyst | Fair Trading Commission| Jamaica| dreid@jftc.gov.jm</a:t>
            </a:r>
          </a:p>
          <a:p>
            <a:r>
              <a:rPr lang="en-US" sz="1800" dirty="0"/>
              <a:t>Venessa Hall| Legal Officer| Fair Trading Commission| Jamaica| vhall@jftc.gov.jm</a:t>
            </a:r>
          </a:p>
          <a:p>
            <a:endParaRPr lang="en-US" dirty="0"/>
          </a:p>
        </p:txBody>
      </p:sp>
      <p:pic>
        <p:nvPicPr>
          <p:cNvPr id="4" name="Picture 3" descr="A blue and white room with a blue sky&#10;&#10;Description automatically generated">
            <a:extLst>
              <a:ext uri="{FF2B5EF4-FFF2-40B4-BE49-F238E27FC236}">
                <a16:creationId xmlns="" xmlns:a16="http://schemas.microsoft.com/office/drawing/2014/main" id="{7A64034F-8BBA-02E4-D7A2-C71D369A5C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94" r="22917" b="1"/>
          <a:stretch/>
        </p:blipFill>
        <p:spPr>
          <a:xfrm>
            <a:off x="7616215" y="-23854"/>
            <a:ext cx="4575785" cy="6892740"/>
          </a:xfrm>
          <a:custGeom>
            <a:avLst/>
            <a:gdLst/>
            <a:ahLst/>
            <a:cxnLst/>
            <a:rect l="l" t="t" r="r" b="b"/>
            <a:pathLst>
              <a:path w="4575785" h="6857999">
                <a:moveTo>
                  <a:pt x="517468" y="0"/>
                </a:moveTo>
                <a:lnTo>
                  <a:pt x="4575785" y="0"/>
                </a:lnTo>
                <a:lnTo>
                  <a:pt x="4575785" y="6857999"/>
                </a:lnTo>
                <a:lnTo>
                  <a:pt x="960511" y="6857999"/>
                </a:lnTo>
                <a:lnTo>
                  <a:pt x="942694" y="6843617"/>
                </a:lnTo>
                <a:cubicBezTo>
                  <a:pt x="964945" y="6792705"/>
                  <a:pt x="892574" y="6836929"/>
                  <a:pt x="865960" y="6827318"/>
                </a:cubicBezTo>
                <a:lnTo>
                  <a:pt x="861487" y="6823037"/>
                </a:lnTo>
                <a:lnTo>
                  <a:pt x="859513" y="6806858"/>
                </a:lnTo>
                <a:lnTo>
                  <a:pt x="860461" y="6800037"/>
                </a:lnTo>
                <a:cubicBezTo>
                  <a:pt x="860484" y="6795612"/>
                  <a:pt x="859691" y="6793024"/>
                  <a:pt x="858251" y="6791626"/>
                </a:cubicBezTo>
                <a:lnTo>
                  <a:pt x="857660" y="6791654"/>
                </a:lnTo>
                <a:lnTo>
                  <a:pt x="856643" y="6783314"/>
                </a:lnTo>
                <a:cubicBezTo>
                  <a:pt x="856157" y="6768705"/>
                  <a:pt x="856848" y="6753980"/>
                  <a:pt x="858459" y="6739543"/>
                </a:cubicBezTo>
                <a:cubicBezTo>
                  <a:pt x="825704" y="6742272"/>
                  <a:pt x="849542" y="6681110"/>
                  <a:pt x="794118" y="6710916"/>
                </a:cubicBezTo>
                <a:cubicBezTo>
                  <a:pt x="794610" y="6692179"/>
                  <a:pt x="815573" y="6671806"/>
                  <a:pt x="779817" y="6693690"/>
                </a:cubicBezTo>
                <a:cubicBezTo>
                  <a:pt x="778915" y="6687990"/>
                  <a:pt x="774885" y="6685995"/>
                  <a:pt x="769310" y="6685745"/>
                </a:cubicBezTo>
                <a:lnTo>
                  <a:pt x="766802" y="6686064"/>
                </a:lnTo>
                <a:cubicBezTo>
                  <a:pt x="767473" y="6672038"/>
                  <a:pt x="768145" y="6658011"/>
                  <a:pt x="768816" y="6643985"/>
                </a:cubicBezTo>
                <a:lnTo>
                  <a:pt x="764758" y="6640288"/>
                </a:lnTo>
                <a:lnTo>
                  <a:pt x="771603" y="6610439"/>
                </a:lnTo>
                <a:cubicBezTo>
                  <a:pt x="771799" y="6605729"/>
                  <a:pt x="776328" y="6505678"/>
                  <a:pt x="776524" y="6500968"/>
                </a:cubicBezTo>
                <a:lnTo>
                  <a:pt x="716862" y="6252242"/>
                </a:lnTo>
                <a:cubicBezTo>
                  <a:pt x="710358" y="6209033"/>
                  <a:pt x="712158" y="6177416"/>
                  <a:pt x="706006" y="6116988"/>
                </a:cubicBezTo>
                <a:cubicBezTo>
                  <a:pt x="664744" y="6009788"/>
                  <a:pt x="669134" y="5997889"/>
                  <a:pt x="675681" y="5921438"/>
                </a:cubicBezTo>
                <a:cubicBezTo>
                  <a:pt x="609567" y="5910253"/>
                  <a:pt x="667197" y="5880778"/>
                  <a:pt x="646967" y="5848021"/>
                </a:cubicBezTo>
                <a:cubicBezTo>
                  <a:pt x="633539" y="5819166"/>
                  <a:pt x="610193" y="5775630"/>
                  <a:pt x="595120" y="5722308"/>
                </a:cubicBezTo>
                <a:cubicBezTo>
                  <a:pt x="587517" y="5685814"/>
                  <a:pt x="566330" y="5564010"/>
                  <a:pt x="556522" y="5528087"/>
                </a:cubicBezTo>
                <a:cubicBezTo>
                  <a:pt x="551310" y="5519174"/>
                  <a:pt x="556171" y="5505252"/>
                  <a:pt x="536270" y="5506770"/>
                </a:cubicBezTo>
                <a:cubicBezTo>
                  <a:pt x="512052" y="5506489"/>
                  <a:pt x="543356" y="5459435"/>
                  <a:pt x="516612" y="5473320"/>
                </a:cubicBezTo>
                <a:cubicBezTo>
                  <a:pt x="537947" y="5440196"/>
                  <a:pt x="486731" y="5435838"/>
                  <a:pt x="471989" y="5418523"/>
                </a:cubicBezTo>
                <a:cubicBezTo>
                  <a:pt x="493820" y="5390817"/>
                  <a:pt x="454363" y="5377479"/>
                  <a:pt x="442299" y="5333204"/>
                </a:cubicBezTo>
                <a:cubicBezTo>
                  <a:pt x="467689" y="5302287"/>
                  <a:pt x="420786" y="5307848"/>
                  <a:pt x="452960" y="5255192"/>
                </a:cubicBezTo>
                <a:cubicBezTo>
                  <a:pt x="453300" y="5233631"/>
                  <a:pt x="429983" y="5195187"/>
                  <a:pt x="431339" y="5156169"/>
                </a:cubicBezTo>
                <a:cubicBezTo>
                  <a:pt x="398945" y="5067566"/>
                  <a:pt x="403718" y="5079988"/>
                  <a:pt x="404757" y="5025421"/>
                </a:cubicBezTo>
                <a:cubicBezTo>
                  <a:pt x="400018" y="4966103"/>
                  <a:pt x="402758" y="4976631"/>
                  <a:pt x="395660" y="4924394"/>
                </a:cubicBezTo>
                <a:cubicBezTo>
                  <a:pt x="383838" y="4897752"/>
                  <a:pt x="406451" y="4876973"/>
                  <a:pt x="390158" y="4861232"/>
                </a:cubicBezTo>
                <a:cubicBezTo>
                  <a:pt x="362582" y="4877952"/>
                  <a:pt x="368360" y="4813711"/>
                  <a:pt x="341238" y="4838615"/>
                </a:cubicBezTo>
                <a:cubicBezTo>
                  <a:pt x="311503" y="4831441"/>
                  <a:pt x="352577" y="4804970"/>
                  <a:pt x="326273" y="4796524"/>
                </a:cubicBezTo>
                <a:lnTo>
                  <a:pt x="284996" y="4672372"/>
                </a:lnTo>
                <a:cubicBezTo>
                  <a:pt x="298118" y="4649489"/>
                  <a:pt x="287003" y="4640074"/>
                  <a:pt x="267970" y="4634255"/>
                </a:cubicBezTo>
                <a:cubicBezTo>
                  <a:pt x="263754" y="4595383"/>
                  <a:pt x="222766" y="4593405"/>
                  <a:pt x="203275" y="4555830"/>
                </a:cubicBezTo>
                <a:cubicBezTo>
                  <a:pt x="181514" y="4524570"/>
                  <a:pt x="154438" y="4520149"/>
                  <a:pt x="133797" y="4479914"/>
                </a:cubicBezTo>
                <a:cubicBezTo>
                  <a:pt x="124082" y="4457346"/>
                  <a:pt x="105185" y="4427564"/>
                  <a:pt x="84156" y="4415916"/>
                </a:cubicBezTo>
                <a:lnTo>
                  <a:pt x="83303" y="4414752"/>
                </a:lnTo>
                <a:lnTo>
                  <a:pt x="72062" y="4388525"/>
                </a:lnTo>
                <a:lnTo>
                  <a:pt x="75315" y="4375182"/>
                </a:lnTo>
                <a:cubicBezTo>
                  <a:pt x="75941" y="4370194"/>
                  <a:pt x="75530" y="4367154"/>
                  <a:pt x="74333" y="4365355"/>
                </a:cubicBezTo>
                <a:lnTo>
                  <a:pt x="68893" y="4364787"/>
                </a:lnTo>
                <a:cubicBezTo>
                  <a:pt x="68887" y="4364737"/>
                  <a:pt x="68881" y="4364686"/>
                  <a:pt x="68875" y="4364636"/>
                </a:cubicBezTo>
                <a:cubicBezTo>
                  <a:pt x="68620" y="4351507"/>
                  <a:pt x="69309" y="4337030"/>
                  <a:pt x="58168" y="4323582"/>
                </a:cubicBezTo>
                <a:cubicBezTo>
                  <a:pt x="61811" y="4263350"/>
                  <a:pt x="99263" y="4233013"/>
                  <a:pt x="79972" y="4208494"/>
                </a:cubicBezTo>
                <a:cubicBezTo>
                  <a:pt x="88758" y="4180446"/>
                  <a:pt x="125844" y="4152085"/>
                  <a:pt x="106280" y="4120638"/>
                </a:cubicBezTo>
                <a:cubicBezTo>
                  <a:pt x="111598" y="4121936"/>
                  <a:pt x="113804" y="4120147"/>
                  <a:pt x="114398" y="4116558"/>
                </a:cubicBezTo>
                <a:cubicBezTo>
                  <a:pt x="114157" y="4114248"/>
                  <a:pt x="113917" y="4111937"/>
                  <a:pt x="113677" y="4109627"/>
                </a:cubicBezTo>
                <a:lnTo>
                  <a:pt x="105699" y="4105626"/>
                </a:lnTo>
                <a:cubicBezTo>
                  <a:pt x="77890" y="4088880"/>
                  <a:pt x="108987" y="4082598"/>
                  <a:pt x="106408" y="4051443"/>
                </a:cubicBezTo>
                <a:cubicBezTo>
                  <a:pt x="106858" y="4036630"/>
                  <a:pt x="97032" y="3985550"/>
                  <a:pt x="103822" y="3988496"/>
                </a:cubicBezTo>
                <a:lnTo>
                  <a:pt x="75372" y="3857059"/>
                </a:lnTo>
                <a:cubicBezTo>
                  <a:pt x="82817" y="3836376"/>
                  <a:pt x="81742" y="3824520"/>
                  <a:pt x="64937" y="3815652"/>
                </a:cubicBezTo>
                <a:cubicBezTo>
                  <a:pt x="102287" y="3718925"/>
                  <a:pt x="55573" y="3772320"/>
                  <a:pt x="59080" y="3696747"/>
                </a:cubicBezTo>
                <a:cubicBezTo>
                  <a:pt x="66269" y="3629648"/>
                  <a:pt x="63240" y="3571908"/>
                  <a:pt x="85623" y="3491441"/>
                </a:cubicBezTo>
                <a:cubicBezTo>
                  <a:pt x="98410" y="3474059"/>
                  <a:pt x="99525" y="3431012"/>
                  <a:pt x="100691" y="3417526"/>
                </a:cubicBezTo>
                <a:cubicBezTo>
                  <a:pt x="101857" y="3404040"/>
                  <a:pt x="95556" y="3412369"/>
                  <a:pt x="92620" y="3410525"/>
                </a:cubicBezTo>
                <a:cubicBezTo>
                  <a:pt x="92153" y="3374230"/>
                  <a:pt x="83244" y="3285268"/>
                  <a:pt x="79737" y="3235496"/>
                </a:cubicBezTo>
                <a:cubicBezTo>
                  <a:pt x="70953" y="3207448"/>
                  <a:pt x="52012" y="3143347"/>
                  <a:pt x="71576" y="3111898"/>
                </a:cubicBezTo>
                <a:cubicBezTo>
                  <a:pt x="66408" y="3077014"/>
                  <a:pt x="53542" y="3056489"/>
                  <a:pt x="48725" y="3026189"/>
                </a:cubicBezTo>
                <a:cubicBezTo>
                  <a:pt x="35029" y="3013335"/>
                  <a:pt x="35295" y="2950066"/>
                  <a:pt x="42673" y="2930099"/>
                </a:cubicBezTo>
                <a:cubicBezTo>
                  <a:pt x="72765" y="2876461"/>
                  <a:pt x="20837" y="2811743"/>
                  <a:pt x="43260" y="2768401"/>
                </a:cubicBezTo>
                <a:cubicBezTo>
                  <a:pt x="44784" y="2755816"/>
                  <a:pt x="43709" y="2744724"/>
                  <a:pt x="41022" y="2734617"/>
                </a:cubicBezTo>
                <a:lnTo>
                  <a:pt x="29707" y="2708118"/>
                </a:lnTo>
                <a:lnTo>
                  <a:pt x="18896" y="2704187"/>
                </a:lnTo>
                <a:lnTo>
                  <a:pt x="16157" y="2686013"/>
                </a:lnTo>
                <a:lnTo>
                  <a:pt x="0" y="2656506"/>
                </a:lnTo>
                <a:cubicBezTo>
                  <a:pt x="46275" y="2648213"/>
                  <a:pt x="-21852" y="2580542"/>
                  <a:pt x="20000" y="2589495"/>
                </a:cubicBezTo>
                <a:cubicBezTo>
                  <a:pt x="9004" y="2539865"/>
                  <a:pt x="51725" y="2561406"/>
                  <a:pt x="4503" y="2517909"/>
                </a:cubicBezTo>
                <a:cubicBezTo>
                  <a:pt x="18312" y="2426183"/>
                  <a:pt x="2043" y="2320005"/>
                  <a:pt x="38580" y="2235940"/>
                </a:cubicBezTo>
                <a:cubicBezTo>
                  <a:pt x="39530" y="2131535"/>
                  <a:pt x="31342" y="1983035"/>
                  <a:pt x="28357" y="1891475"/>
                </a:cubicBezTo>
                <a:cubicBezTo>
                  <a:pt x="18536" y="1816240"/>
                  <a:pt x="53985" y="1820215"/>
                  <a:pt x="16422" y="1754299"/>
                </a:cubicBezTo>
                <a:cubicBezTo>
                  <a:pt x="22523" y="1748800"/>
                  <a:pt x="14115" y="1712020"/>
                  <a:pt x="17619" y="1704948"/>
                </a:cubicBezTo>
                <a:lnTo>
                  <a:pt x="11875" y="1640075"/>
                </a:lnTo>
                <a:lnTo>
                  <a:pt x="10148" y="1637400"/>
                </a:lnTo>
                <a:cubicBezTo>
                  <a:pt x="6571" y="1625366"/>
                  <a:pt x="7662" y="1617809"/>
                  <a:pt x="10809" y="1612250"/>
                </a:cubicBezTo>
                <a:lnTo>
                  <a:pt x="30710" y="1498099"/>
                </a:lnTo>
                <a:lnTo>
                  <a:pt x="28832" y="1497366"/>
                </a:lnTo>
                <a:lnTo>
                  <a:pt x="25420" y="1490044"/>
                </a:lnTo>
                <a:lnTo>
                  <a:pt x="36357" y="1429750"/>
                </a:lnTo>
                <a:cubicBezTo>
                  <a:pt x="56105" y="1395764"/>
                  <a:pt x="51096" y="1348657"/>
                  <a:pt x="63323" y="1316453"/>
                </a:cubicBezTo>
                <a:cubicBezTo>
                  <a:pt x="113953" y="1206017"/>
                  <a:pt x="97314" y="1160971"/>
                  <a:pt x="167299" y="1100758"/>
                </a:cubicBezTo>
                <a:cubicBezTo>
                  <a:pt x="183322" y="1066821"/>
                  <a:pt x="207320" y="1013057"/>
                  <a:pt x="218971" y="997428"/>
                </a:cubicBezTo>
                <a:cubicBezTo>
                  <a:pt x="225661" y="983599"/>
                  <a:pt x="245059" y="996998"/>
                  <a:pt x="249304" y="969068"/>
                </a:cubicBezTo>
                <a:cubicBezTo>
                  <a:pt x="273910" y="912445"/>
                  <a:pt x="257335" y="876944"/>
                  <a:pt x="307518" y="815816"/>
                </a:cubicBezTo>
                <a:cubicBezTo>
                  <a:pt x="319844" y="734499"/>
                  <a:pt x="427269" y="648257"/>
                  <a:pt x="438631" y="588216"/>
                </a:cubicBezTo>
                <a:cubicBezTo>
                  <a:pt x="468336" y="534577"/>
                  <a:pt x="480025" y="521047"/>
                  <a:pt x="494548" y="466832"/>
                </a:cubicBezTo>
                <a:cubicBezTo>
                  <a:pt x="513994" y="444023"/>
                  <a:pt x="469014" y="421695"/>
                  <a:pt x="512985" y="406165"/>
                </a:cubicBezTo>
                <a:cubicBezTo>
                  <a:pt x="519819" y="312467"/>
                  <a:pt x="496295" y="285415"/>
                  <a:pt x="499246" y="226337"/>
                </a:cubicBezTo>
                <a:cubicBezTo>
                  <a:pt x="511217" y="180655"/>
                  <a:pt x="525793" y="85726"/>
                  <a:pt x="530694" y="51692"/>
                </a:cubicBezTo>
                <a:cubicBezTo>
                  <a:pt x="512001" y="39736"/>
                  <a:pt x="522977" y="34428"/>
                  <a:pt x="528655" y="22135"/>
                </a:cubicBezTo>
                <a:cubicBezTo>
                  <a:pt x="511506" y="14446"/>
                  <a:pt x="513258" y="7722"/>
                  <a:pt x="516964" y="1039"/>
                </a:cubicBez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E5F76AD-A62E-73FF-05C2-7CFE0B886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854"/>
            <a:ext cx="12192000" cy="14020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E12B52BE-22C6-D6AC-D109-2673DE095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6215" y="242006"/>
            <a:ext cx="3157464" cy="5130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A54A4CB-3118-4D0B-C6BC-EC00BDD4E1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3679" y="116305"/>
            <a:ext cx="1164437" cy="1121761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465397" y="1758577"/>
            <a:ext cx="8633251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700" b="1" dirty="0" smtClean="0"/>
              <a:t>Pricing among Land Surveyors: A Competition Perspective</a:t>
            </a:r>
            <a:endParaRPr lang="en-US" sz="5700" b="1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3890" y="4402038"/>
            <a:ext cx="7793372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Promoting Fairness, Competition, and Consumer Choice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56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Collusion - Price</a:t>
            </a:r>
            <a:endParaRPr lang="en-US" sz="5400" b="1" dirty="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just"/>
            <a:r>
              <a:rPr lang="en-US" sz="2200" dirty="0"/>
              <a:t>Price fixing is an illegal collusion between competitors to set prices artificially, eliminating competition and manipulating markets.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333BE0-1D9F-8CDF-122C-3A081ED4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30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dirty="0"/>
              <a:t>The Negative Effects of Price </a:t>
            </a:r>
            <a:r>
              <a:rPr lang="en-US" sz="5400" b="1" dirty="0" smtClean="0"/>
              <a:t>Fixing</a:t>
            </a:r>
            <a:endParaRPr lang="en-US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en-US" sz="2200" b="1" dirty="0"/>
          </a:p>
          <a:p>
            <a:r>
              <a:rPr lang="en-US" sz="2200" b="1" dirty="0"/>
              <a:t>Competitor Consequences:</a:t>
            </a:r>
            <a:endParaRPr lang="en-US" sz="2200" dirty="0"/>
          </a:p>
          <a:p>
            <a:pPr lvl="1"/>
            <a:r>
              <a:rPr lang="en-US" sz="2200" dirty="0"/>
              <a:t>Stifled Innovation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r>
              <a:rPr lang="en-US" sz="2200" b="1" dirty="0"/>
              <a:t>Consumer Impact:</a:t>
            </a:r>
            <a:endParaRPr lang="en-US" sz="2200" dirty="0"/>
          </a:p>
          <a:p>
            <a:pPr lvl="1"/>
            <a:r>
              <a:rPr lang="en-US" sz="2200" dirty="0"/>
              <a:t>Higher Prices</a:t>
            </a:r>
          </a:p>
          <a:p>
            <a:pPr lvl="1"/>
            <a:r>
              <a:rPr lang="en-US" sz="2200" dirty="0"/>
              <a:t>Reduced Quality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8B735B-CAA5-81E2-69BE-AFB7FAA4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32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614616"/>
            <a:ext cx="3600860" cy="436556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The Role of Trade Associations </a:t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     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4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b="1" dirty="0" smtClean="0"/>
              <a:t>Promote</a:t>
            </a:r>
          </a:p>
          <a:p>
            <a:pPr lvl="1"/>
            <a:r>
              <a:rPr lang="en-US" sz="1800" dirty="0" smtClean="0"/>
              <a:t>Facilitate knowledge sharing</a:t>
            </a:r>
          </a:p>
          <a:p>
            <a:pPr lvl="1"/>
            <a:r>
              <a:rPr lang="en-US" sz="1800" dirty="0" smtClean="0"/>
              <a:t>Promote best practices</a:t>
            </a:r>
          </a:p>
          <a:p>
            <a:pPr lvl="1"/>
            <a:r>
              <a:rPr lang="en-US" sz="1800" dirty="0" smtClean="0"/>
              <a:t>Advocate for continued education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200" b="1" dirty="0" smtClean="0"/>
              <a:t>Harm</a:t>
            </a:r>
          </a:p>
          <a:p>
            <a:pPr lvl="1"/>
            <a:r>
              <a:rPr lang="en-US" sz="1800" dirty="0" smtClean="0"/>
              <a:t>Share or recommend pricing of services</a:t>
            </a:r>
          </a:p>
          <a:p>
            <a:pPr lvl="1"/>
            <a:r>
              <a:rPr lang="en-US" sz="1800" dirty="0" smtClean="0"/>
              <a:t>Encourage or recommend market allocation</a:t>
            </a:r>
          </a:p>
          <a:p>
            <a:pPr lvl="1"/>
            <a:r>
              <a:rPr lang="en-US" sz="1800" dirty="0" smtClean="0"/>
              <a:t>Encourage boycott of competitors or exclusive dealing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1B685D-E8D4-A715-2ED3-C804231C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075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dirty="0"/>
              <a:t>Lets Talk!</a:t>
            </a:r>
            <a:br>
              <a:rPr lang="en-US" sz="5400" b="1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14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en-US" sz="2200" dirty="0"/>
          </a:p>
          <a:p>
            <a:pPr lvl="1"/>
            <a:r>
              <a:rPr lang="en-US" sz="2200" dirty="0"/>
              <a:t>How can </a:t>
            </a:r>
            <a:r>
              <a:rPr lang="en-US" sz="2200" dirty="0" smtClean="0"/>
              <a:t>price collusion manifest </a:t>
            </a:r>
            <a:r>
              <a:rPr lang="en-US" sz="2200" dirty="0"/>
              <a:t>itself in the land survey </a:t>
            </a:r>
            <a:r>
              <a:rPr lang="en-US" sz="2200" dirty="0" smtClean="0"/>
              <a:t>market?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1B685D-E8D4-A715-2ED3-C804231C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919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/>
              <a:t>Take Away</a:t>
            </a:r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b="1"/>
              <a:t>Promote Competition:</a:t>
            </a:r>
          </a:p>
          <a:p>
            <a:pPr lvl="1"/>
            <a:r>
              <a:rPr lang="en-US" sz="2200"/>
              <a:t>Advocate for fair and open competition to benefit consumers and promote industry growth.</a:t>
            </a:r>
          </a:p>
          <a:p>
            <a:endParaRPr lang="en-US" sz="2200"/>
          </a:p>
          <a:p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4BB335-E1A6-6685-60A0-404471F8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567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308EB0-7454-AF47-D97D-158263D3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029" sz="5400"/>
              <a:t>Thank You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3E9E0-BC83-9506-F166-259D4A1DE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029" sz="2200" dirty="0"/>
          </a:p>
          <a:p>
            <a:pPr marL="0" indent="0">
              <a:buNone/>
            </a:pPr>
            <a:endParaRPr lang="en-029" sz="2200" dirty="0"/>
          </a:p>
          <a:p>
            <a:pPr marL="0" indent="0">
              <a:buNone/>
            </a:pPr>
            <a:r>
              <a:rPr lang="en-029" sz="2200" dirty="0"/>
              <a:t>Facebook: @ftcjamaica</a:t>
            </a:r>
          </a:p>
          <a:p>
            <a:pPr marL="0" indent="0">
              <a:buNone/>
            </a:pPr>
            <a:r>
              <a:rPr lang="en-029" sz="2200" dirty="0"/>
              <a:t>Instagram: @ftc_jamaia</a:t>
            </a:r>
          </a:p>
          <a:p>
            <a:pPr marL="0" indent="0">
              <a:buNone/>
            </a:pPr>
            <a:r>
              <a:rPr lang="en-029" sz="2200" dirty="0"/>
              <a:t>Twitter: @jamaicaftc</a:t>
            </a:r>
          </a:p>
          <a:p>
            <a:pPr marL="0" indent="0">
              <a:buNone/>
            </a:pPr>
            <a:r>
              <a:rPr lang="en-029" sz="2200" dirty="0"/>
              <a:t>Website: https: jftc.gov.jm</a:t>
            </a:r>
          </a:p>
          <a:p>
            <a:pPr marL="0" indent="0">
              <a:buNone/>
            </a:pPr>
            <a:r>
              <a:rPr lang="en-029" sz="2200" dirty="0"/>
              <a:t>Address: Unit 42A New Kingston Business Centre, 30 Dominica Avenue, Kingston 5</a:t>
            </a:r>
          </a:p>
          <a:p>
            <a:pPr marL="0" indent="0">
              <a:buNone/>
            </a:pPr>
            <a:r>
              <a:rPr lang="en-029" sz="2200" dirty="0"/>
              <a:t>Tel: 876-960-0120-4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442B8A8-3CAA-9404-323C-D6EF33DB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="" xmlns:a16="http://schemas.microsoft.com/office/drawing/2014/main" id="{C0763A76-9F1C-4FC5-82B7-DD475DA461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E81BF4F6-F2CF-4984-9D14-D6966D92F9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b="1" dirty="0" smtClean="0"/>
              <a:t>KINDLY NOTE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FTC IS </a:t>
            </a:r>
            <a:r>
              <a:rPr lang="en-US" sz="2000" b="1" dirty="0"/>
              <a:t>NOT</a:t>
            </a:r>
            <a:r>
              <a:rPr lang="en-US" sz="2000" dirty="0"/>
              <a:t> IN THE BUSINESS OF </a:t>
            </a:r>
            <a:r>
              <a:rPr lang="en-US" sz="2000" b="1" dirty="0"/>
              <a:t>SETTING OR REGULATING PRICES</a:t>
            </a:r>
            <a:r>
              <a:rPr lang="en-US" sz="2000" dirty="0"/>
              <a:t>.</a:t>
            </a:r>
          </a:p>
        </p:txBody>
      </p:sp>
      <p:pic>
        <p:nvPicPr>
          <p:cNvPr id="16" name="Picture 15" descr="Abstract blurred public library with bookshelves">
            <a:extLst>
              <a:ext uri="{FF2B5EF4-FFF2-40B4-BE49-F238E27FC236}">
                <a16:creationId xmlns="" xmlns:a16="http://schemas.microsoft.com/office/drawing/2014/main" id="{6FA9F6C0-BB54-8386-D2F3-E80436896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30" r="31469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ED54EA-F263-2906-1E1D-21400079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2520" y="6356350"/>
            <a:ext cx="3200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9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4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Outline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688616"/>
            <a:ext cx="6224335" cy="5667734"/>
          </a:xfrm>
        </p:spPr>
        <p:txBody>
          <a:bodyPr anchor="ctr">
            <a:normAutofit/>
          </a:bodyPr>
          <a:lstStyle/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algn="just"/>
            <a:r>
              <a:rPr lang="en-US" sz="2200" dirty="0" smtClean="0"/>
              <a:t>Understanding </a:t>
            </a:r>
            <a:r>
              <a:rPr lang="en-US" sz="2200" dirty="0"/>
              <a:t>Pricing and Competition</a:t>
            </a:r>
          </a:p>
          <a:p>
            <a:pPr marL="457200" lvl="1" indent="0" algn="just">
              <a:buNone/>
            </a:pPr>
            <a:r>
              <a:rPr lang="en-US" sz="2200" dirty="0"/>
              <a:t>- Why is competition important?</a:t>
            </a:r>
          </a:p>
          <a:p>
            <a:pPr marL="457200" lvl="1" indent="0" algn="just">
              <a:buNone/>
            </a:pPr>
            <a:r>
              <a:rPr lang="en-US" sz="2200" dirty="0" smtClean="0"/>
              <a:t>- Why </a:t>
            </a:r>
            <a:r>
              <a:rPr lang="en-US" sz="2200" dirty="0"/>
              <a:t>is pricing important?</a:t>
            </a:r>
          </a:p>
          <a:p>
            <a:pPr marL="457200" lvl="1" indent="0" algn="just">
              <a:buNone/>
            </a:pPr>
            <a:r>
              <a:rPr lang="en-US" sz="2200" dirty="0"/>
              <a:t>- </a:t>
            </a:r>
            <a:r>
              <a:rPr lang="en-US" sz="2200" dirty="0" smtClean="0"/>
              <a:t>Relationship </a:t>
            </a:r>
            <a:r>
              <a:rPr lang="en-US" sz="2200" dirty="0"/>
              <a:t>between pricing and competition</a:t>
            </a:r>
          </a:p>
          <a:p>
            <a:pPr algn="just"/>
            <a:r>
              <a:rPr lang="en-US" sz="2200" dirty="0"/>
              <a:t>Competition Law </a:t>
            </a:r>
            <a:r>
              <a:rPr lang="en-US" sz="2200" dirty="0" smtClean="0"/>
              <a:t>101</a:t>
            </a:r>
          </a:p>
          <a:p>
            <a:pPr algn="just"/>
            <a:r>
              <a:rPr lang="en-US" sz="2200" dirty="0" smtClean="0"/>
              <a:t>The Role of the FTC</a:t>
            </a:r>
            <a:endParaRPr lang="en-US" sz="2200" dirty="0"/>
          </a:p>
          <a:p>
            <a:pPr algn="just"/>
            <a:r>
              <a:rPr lang="en-US" sz="2600" dirty="0" smtClean="0"/>
              <a:t>Collusion - Price</a:t>
            </a:r>
          </a:p>
          <a:p>
            <a:pPr lvl="2"/>
            <a:r>
              <a:rPr lang="en-US" sz="1800" dirty="0" smtClean="0"/>
              <a:t>The Negative effects of price fixing</a:t>
            </a:r>
          </a:p>
          <a:p>
            <a:pPr lvl="2"/>
            <a:r>
              <a:rPr lang="en-US" sz="1800" dirty="0" smtClean="0"/>
              <a:t>The Role of Trade Associations</a:t>
            </a:r>
          </a:p>
          <a:p>
            <a:pPr lvl="2"/>
            <a:r>
              <a:rPr lang="en-US" sz="1800" dirty="0" smtClean="0"/>
              <a:t>Lets Talk</a:t>
            </a:r>
          </a:p>
          <a:p>
            <a:r>
              <a:rPr lang="en-US" sz="2600" dirty="0" smtClean="0"/>
              <a:t>Takeaway</a:t>
            </a:r>
          </a:p>
          <a:p>
            <a:pPr lvl="2"/>
            <a:endParaRPr lang="en-US" sz="18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E893942-3303-EC5B-D301-C9DDEF09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81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640080"/>
            <a:ext cx="6894576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dirty="0"/>
              <a:t>Understanding Pricing and Competition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="" xmlns:a16="http://schemas.microsoft.com/office/drawing/2014/main" id="{315DB373-329B-B9B5-2C5B-5F2AF895B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238" r="5344" b="-1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="" xmlns:a16="http://schemas.microsoft.com/office/drawing/2014/main" id="{82580482-BA80-420A-8A05-C58E97F2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4296" y="4409267"/>
            <a:ext cx="4242816" cy="18288"/>
          </a:xfrm>
          <a:custGeom>
            <a:avLst/>
            <a:gdLst>
              <a:gd name="connsiteX0" fmla="*/ 0 w 4242816"/>
              <a:gd name="connsiteY0" fmla="*/ 0 h 18288"/>
              <a:gd name="connsiteX1" fmla="*/ 690973 w 4242816"/>
              <a:gd name="connsiteY1" fmla="*/ 0 h 18288"/>
              <a:gd name="connsiteX2" fmla="*/ 1212233 w 4242816"/>
              <a:gd name="connsiteY2" fmla="*/ 0 h 18288"/>
              <a:gd name="connsiteX3" fmla="*/ 1860778 w 4242816"/>
              <a:gd name="connsiteY3" fmla="*/ 0 h 18288"/>
              <a:gd name="connsiteX4" fmla="*/ 2424466 w 4242816"/>
              <a:gd name="connsiteY4" fmla="*/ 0 h 18288"/>
              <a:gd name="connsiteX5" fmla="*/ 3115439 w 4242816"/>
              <a:gd name="connsiteY5" fmla="*/ 0 h 18288"/>
              <a:gd name="connsiteX6" fmla="*/ 3636699 w 4242816"/>
              <a:gd name="connsiteY6" fmla="*/ 0 h 18288"/>
              <a:gd name="connsiteX7" fmla="*/ 4242816 w 4242816"/>
              <a:gd name="connsiteY7" fmla="*/ 0 h 18288"/>
              <a:gd name="connsiteX8" fmla="*/ 4242816 w 4242816"/>
              <a:gd name="connsiteY8" fmla="*/ 18288 h 18288"/>
              <a:gd name="connsiteX9" fmla="*/ 3636699 w 4242816"/>
              <a:gd name="connsiteY9" fmla="*/ 18288 h 18288"/>
              <a:gd name="connsiteX10" fmla="*/ 3030583 w 4242816"/>
              <a:gd name="connsiteY10" fmla="*/ 18288 h 18288"/>
              <a:gd name="connsiteX11" fmla="*/ 2466894 w 4242816"/>
              <a:gd name="connsiteY11" fmla="*/ 18288 h 18288"/>
              <a:gd name="connsiteX12" fmla="*/ 1988062 w 4242816"/>
              <a:gd name="connsiteY12" fmla="*/ 18288 h 18288"/>
              <a:gd name="connsiteX13" fmla="*/ 1466802 w 4242816"/>
              <a:gd name="connsiteY13" fmla="*/ 18288 h 18288"/>
              <a:gd name="connsiteX14" fmla="*/ 860686 w 4242816"/>
              <a:gd name="connsiteY14" fmla="*/ 18288 h 18288"/>
              <a:gd name="connsiteX15" fmla="*/ 0 w 4242816"/>
              <a:gd name="connsiteY15" fmla="*/ 18288 h 18288"/>
              <a:gd name="connsiteX16" fmla="*/ 0 w 424281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2816" h="18288" fill="none" extrusionOk="0">
                <a:moveTo>
                  <a:pt x="0" y="0"/>
                </a:moveTo>
                <a:cubicBezTo>
                  <a:pt x="249934" y="1471"/>
                  <a:pt x="379877" y="-29444"/>
                  <a:pt x="690973" y="0"/>
                </a:cubicBezTo>
                <a:cubicBezTo>
                  <a:pt x="1002069" y="29444"/>
                  <a:pt x="1021583" y="17501"/>
                  <a:pt x="1212233" y="0"/>
                </a:cubicBezTo>
                <a:cubicBezTo>
                  <a:pt x="1402883" y="-17501"/>
                  <a:pt x="1678760" y="5386"/>
                  <a:pt x="1860778" y="0"/>
                </a:cubicBezTo>
                <a:cubicBezTo>
                  <a:pt x="2042796" y="-5386"/>
                  <a:pt x="2245608" y="-22401"/>
                  <a:pt x="2424466" y="0"/>
                </a:cubicBezTo>
                <a:cubicBezTo>
                  <a:pt x="2603324" y="22401"/>
                  <a:pt x="2890020" y="33806"/>
                  <a:pt x="3115439" y="0"/>
                </a:cubicBezTo>
                <a:cubicBezTo>
                  <a:pt x="3340858" y="-33806"/>
                  <a:pt x="3428300" y="18628"/>
                  <a:pt x="3636699" y="0"/>
                </a:cubicBezTo>
                <a:cubicBezTo>
                  <a:pt x="3845098" y="-18628"/>
                  <a:pt x="4108824" y="5541"/>
                  <a:pt x="4242816" y="0"/>
                </a:cubicBezTo>
                <a:cubicBezTo>
                  <a:pt x="4242066" y="4160"/>
                  <a:pt x="4243125" y="10356"/>
                  <a:pt x="4242816" y="18288"/>
                </a:cubicBezTo>
                <a:cubicBezTo>
                  <a:pt x="4113424" y="32735"/>
                  <a:pt x="3768327" y="47567"/>
                  <a:pt x="3636699" y="18288"/>
                </a:cubicBezTo>
                <a:cubicBezTo>
                  <a:pt x="3505071" y="-10991"/>
                  <a:pt x="3294208" y="-4990"/>
                  <a:pt x="3030583" y="18288"/>
                </a:cubicBezTo>
                <a:cubicBezTo>
                  <a:pt x="2766958" y="41566"/>
                  <a:pt x="2649277" y="20974"/>
                  <a:pt x="2466894" y="18288"/>
                </a:cubicBezTo>
                <a:cubicBezTo>
                  <a:pt x="2284511" y="15602"/>
                  <a:pt x="2151277" y="1154"/>
                  <a:pt x="1988062" y="18288"/>
                </a:cubicBezTo>
                <a:cubicBezTo>
                  <a:pt x="1824847" y="35422"/>
                  <a:pt x="1691359" y="9265"/>
                  <a:pt x="1466802" y="18288"/>
                </a:cubicBezTo>
                <a:cubicBezTo>
                  <a:pt x="1242245" y="27311"/>
                  <a:pt x="1006161" y="36605"/>
                  <a:pt x="860686" y="18288"/>
                </a:cubicBezTo>
                <a:cubicBezTo>
                  <a:pt x="715211" y="-29"/>
                  <a:pt x="242774" y="46538"/>
                  <a:pt x="0" y="18288"/>
                </a:cubicBezTo>
                <a:cubicBezTo>
                  <a:pt x="-146" y="11482"/>
                  <a:pt x="-422" y="5192"/>
                  <a:pt x="0" y="0"/>
                </a:cubicBezTo>
                <a:close/>
              </a:path>
              <a:path w="4242816" h="18288" stroke="0" extrusionOk="0">
                <a:moveTo>
                  <a:pt x="0" y="0"/>
                </a:moveTo>
                <a:cubicBezTo>
                  <a:pt x="259751" y="-14018"/>
                  <a:pt x="356632" y="-15007"/>
                  <a:pt x="521260" y="0"/>
                </a:cubicBezTo>
                <a:cubicBezTo>
                  <a:pt x="685888" y="15007"/>
                  <a:pt x="885786" y="5167"/>
                  <a:pt x="1212233" y="0"/>
                </a:cubicBezTo>
                <a:cubicBezTo>
                  <a:pt x="1538680" y="-5167"/>
                  <a:pt x="1458849" y="7951"/>
                  <a:pt x="1691065" y="0"/>
                </a:cubicBezTo>
                <a:cubicBezTo>
                  <a:pt x="1923281" y="-7951"/>
                  <a:pt x="1985780" y="-16303"/>
                  <a:pt x="2169897" y="0"/>
                </a:cubicBezTo>
                <a:cubicBezTo>
                  <a:pt x="2354014" y="16303"/>
                  <a:pt x="2633054" y="-2739"/>
                  <a:pt x="2776014" y="0"/>
                </a:cubicBezTo>
                <a:cubicBezTo>
                  <a:pt x="2918974" y="2739"/>
                  <a:pt x="3112688" y="-15682"/>
                  <a:pt x="3339702" y="0"/>
                </a:cubicBezTo>
                <a:cubicBezTo>
                  <a:pt x="3566716" y="15682"/>
                  <a:pt x="4015278" y="-28467"/>
                  <a:pt x="4242816" y="0"/>
                </a:cubicBezTo>
                <a:cubicBezTo>
                  <a:pt x="4243501" y="7633"/>
                  <a:pt x="4242294" y="10002"/>
                  <a:pt x="4242816" y="18288"/>
                </a:cubicBezTo>
                <a:cubicBezTo>
                  <a:pt x="3924964" y="16283"/>
                  <a:pt x="3746362" y="-1805"/>
                  <a:pt x="3551843" y="18288"/>
                </a:cubicBezTo>
                <a:cubicBezTo>
                  <a:pt x="3357324" y="38381"/>
                  <a:pt x="3126422" y="47156"/>
                  <a:pt x="2860870" y="18288"/>
                </a:cubicBezTo>
                <a:cubicBezTo>
                  <a:pt x="2595318" y="-10580"/>
                  <a:pt x="2572437" y="11441"/>
                  <a:pt x="2297182" y="18288"/>
                </a:cubicBezTo>
                <a:cubicBezTo>
                  <a:pt x="2021927" y="25135"/>
                  <a:pt x="1916908" y="33601"/>
                  <a:pt x="1733493" y="18288"/>
                </a:cubicBezTo>
                <a:cubicBezTo>
                  <a:pt x="1550078" y="2975"/>
                  <a:pt x="1412440" y="27896"/>
                  <a:pt x="1212233" y="18288"/>
                </a:cubicBezTo>
                <a:cubicBezTo>
                  <a:pt x="1012026" y="8680"/>
                  <a:pt x="914386" y="13859"/>
                  <a:pt x="648545" y="18288"/>
                </a:cubicBezTo>
                <a:cubicBezTo>
                  <a:pt x="382704" y="22717"/>
                  <a:pt x="233522" y="39342"/>
                  <a:pt x="0" y="18288"/>
                </a:cubicBezTo>
                <a:cubicBezTo>
                  <a:pt x="-772" y="13661"/>
                  <a:pt x="-839" y="8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9A4D824-F7A0-D712-6CAD-0905F104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685107A-8371-47F9-A70C-437AE24E954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5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Why is competition important?</a:t>
            </a:r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38200" y="1929383"/>
            <a:ext cx="10515600" cy="479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/>
              <a:t> </a:t>
            </a:r>
            <a:r>
              <a:rPr lang="en-US" sz="2200" b="1" dirty="0"/>
              <a:t>Innovation and Progress</a:t>
            </a:r>
          </a:p>
          <a:p>
            <a:endParaRPr lang="en-US" sz="2200" b="1" dirty="0"/>
          </a:p>
          <a:p>
            <a:r>
              <a:rPr lang="en-US" sz="2200" b="1" dirty="0"/>
              <a:t>Efficiency and Productivity</a:t>
            </a:r>
          </a:p>
          <a:p>
            <a:endParaRPr lang="en-US" sz="2200" b="1" dirty="0"/>
          </a:p>
          <a:p>
            <a:r>
              <a:rPr lang="en-US" sz="2200" b="1" dirty="0"/>
              <a:t>Consumer Choice</a:t>
            </a:r>
          </a:p>
          <a:p>
            <a:endParaRPr lang="en-US" sz="2200" b="1" dirty="0"/>
          </a:p>
          <a:p>
            <a:r>
              <a:rPr lang="en-US" sz="2200" b="1" dirty="0"/>
              <a:t>Competitive pricing</a:t>
            </a:r>
          </a:p>
          <a:p>
            <a:endParaRPr lang="en-US" sz="2200" b="1" dirty="0"/>
          </a:p>
          <a:p>
            <a:r>
              <a:rPr lang="en-US" sz="2200" b="1" dirty="0"/>
              <a:t>Quality Standards</a:t>
            </a:r>
            <a:endParaRPr lang="en-US" sz="2200" dirty="0"/>
          </a:p>
          <a:p>
            <a:endParaRPr lang="en-US" sz="17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393A6C6-B2EE-B3CF-3674-E0ECEC61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63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/>
              <a:t>Why is pricing important?</a:t>
            </a:r>
            <a:br>
              <a:rPr lang="en-US" sz="4200" b="1"/>
            </a:br>
            <a:endParaRPr lang="en-US" sz="4200"/>
          </a:p>
        </p:txBody>
      </p:sp>
      <p:sp>
        <p:nvSpPr>
          <p:cNvPr id="16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38200" y="1771135"/>
            <a:ext cx="10515600" cy="44102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Pricing is a critical aspect of any business strategy and holds paramount importance for several reasons:</a:t>
            </a:r>
          </a:p>
          <a:p>
            <a:pPr fontAlgn="t"/>
            <a:r>
              <a:rPr lang="en-US" sz="2200" b="1" dirty="0"/>
              <a:t>Revenue Generation</a:t>
            </a:r>
          </a:p>
          <a:p>
            <a:pPr fontAlgn="t"/>
            <a:endParaRPr lang="en-US" sz="2200" b="1" dirty="0"/>
          </a:p>
          <a:p>
            <a:pPr fontAlgn="t"/>
            <a:r>
              <a:rPr lang="en-US" sz="2200" b="1" dirty="0"/>
              <a:t>Profit Maximization</a:t>
            </a:r>
          </a:p>
          <a:p>
            <a:pPr fontAlgn="t"/>
            <a:endParaRPr lang="en-US" sz="2200" b="1" dirty="0"/>
          </a:p>
          <a:p>
            <a:pPr fontAlgn="t"/>
            <a:r>
              <a:rPr lang="en-US" sz="2200" b="1" dirty="0"/>
              <a:t>Market Expansion and Penetration</a:t>
            </a:r>
          </a:p>
          <a:p>
            <a:pPr fontAlgn="t"/>
            <a:endParaRPr lang="en-US" sz="2200" b="1" dirty="0"/>
          </a:p>
          <a:p>
            <a:r>
              <a:rPr lang="en-US" sz="2200" b="1" dirty="0"/>
              <a:t>Market Positioning</a:t>
            </a:r>
          </a:p>
          <a:p>
            <a:endParaRPr lang="en-US" sz="2200" b="1" dirty="0"/>
          </a:p>
          <a:p>
            <a:r>
              <a:rPr lang="en-US" sz="2200" b="1" dirty="0"/>
              <a:t>Competitive Advantage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81ADAAF-7613-301B-9C70-41222D3A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43448" y="2733138"/>
            <a:ext cx="1503406" cy="269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67515" y="2733138"/>
            <a:ext cx="1482811" cy="2247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pic>
        <p:nvPicPr>
          <p:cNvPr id="9" name="Picture 8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10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07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/>
              <a:t>The relationship between pricing &amp; competition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Efficiency</a:t>
            </a: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	</a:t>
            </a:r>
            <a:endParaRPr lang="en-US" sz="2200" dirty="0"/>
          </a:p>
          <a:p>
            <a:r>
              <a:rPr lang="en-US" sz="2200" b="1" dirty="0"/>
              <a:t>Innovation </a:t>
            </a:r>
            <a:r>
              <a:rPr lang="en-US" sz="2200" b="1" dirty="0">
                <a:sym typeface="Wingdings" panose="05000000000000000000" pitchFamily="2" charset="2"/>
              </a:rPr>
              <a:t> </a:t>
            </a:r>
            <a:r>
              <a:rPr lang="en-US" sz="2200" b="1" dirty="0"/>
              <a:t>Quality:</a:t>
            </a: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	Pricing Reflecting Innovation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b="1" dirty="0"/>
              <a:t>Consumer Choice and Preferences:</a:t>
            </a: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	Impact on Consumer Decisions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A1967B-B5F4-DDB1-B500-BEC0D732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82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dirty="0"/>
              <a:t>Competition Law </a:t>
            </a:r>
            <a:r>
              <a:rPr lang="en-US" sz="5400" b="1" dirty="0" smtClean="0"/>
              <a:t>101</a:t>
            </a:r>
            <a:endParaRPr lang="en-US" sz="5400" b="1" dirty="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Definition</a:t>
            </a:r>
            <a:endParaRPr lang="en-US" sz="2200" dirty="0"/>
          </a:p>
          <a:p>
            <a:pPr lvl="1" algn="just"/>
            <a:r>
              <a:rPr lang="en-US" sz="2200" dirty="0"/>
              <a:t>…promote fair and open competition…preventing anti-competitive practices…</a:t>
            </a:r>
            <a:r>
              <a:rPr lang="en-US" sz="2200" b="1" dirty="0"/>
              <a:t>ensuring a level playing field…</a:t>
            </a:r>
          </a:p>
          <a:p>
            <a:pPr lvl="1" algn="just"/>
            <a:endParaRPr lang="en-US" sz="2200" b="1" dirty="0"/>
          </a:p>
          <a:p>
            <a:pPr algn="just"/>
            <a:r>
              <a:rPr lang="en-US" sz="2200" b="1" dirty="0"/>
              <a:t>Preserving Market Competition:</a:t>
            </a:r>
            <a:r>
              <a:rPr lang="en-US" sz="2200" dirty="0"/>
              <a:t> </a:t>
            </a:r>
          </a:p>
          <a:p>
            <a:pPr lvl="1" algn="just"/>
            <a:r>
              <a:rPr lang="en-US" sz="2200" dirty="0"/>
              <a:t>Prevents market concentration</a:t>
            </a:r>
          </a:p>
          <a:p>
            <a:pPr lvl="1" algn="just"/>
            <a:r>
              <a:rPr lang="en-US" sz="2200" dirty="0"/>
              <a:t>Entry and Expansion; Safeguard</a:t>
            </a:r>
          </a:p>
          <a:p>
            <a:pPr algn="just"/>
            <a:endParaRPr lang="en-US" sz="2200" b="1" dirty="0"/>
          </a:p>
          <a:p>
            <a:pPr algn="just"/>
            <a:r>
              <a:rPr lang="en-US" sz="2200" b="1" dirty="0"/>
              <a:t>Protecting Consumer Welfare</a:t>
            </a:r>
          </a:p>
          <a:p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B47F835-5FBA-3071-1D98-18EC5F78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00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The Role of the FTC</a:t>
            </a:r>
            <a:endParaRPr lang="en-US" sz="4200" b="1" dirty="0"/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b="1" dirty="0" smtClean="0"/>
              <a:t>FCA</a:t>
            </a:r>
          </a:p>
          <a:p>
            <a:pPr lvl="1"/>
            <a:r>
              <a:rPr lang="en-US" sz="1800" dirty="0" smtClean="0"/>
              <a:t>Penalties - $5m</a:t>
            </a:r>
          </a:p>
          <a:p>
            <a:pPr lvl="1"/>
            <a:r>
              <a:rPr lang="en-US" sz="1800" dirty="0" smtClean="0"/>
              <a:t>Anonymous Complaint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Anticompetitive </a:t>
            </a:r>
            <a:r>
              <a:rPr lang="en-US" sz="2200" b="1" dirty="0"/>
              <a:t>practices (Avoid!!!): </a:t>
            </a:r>
            <a:r>
              <a:rPr lang="en-US" sz="2200" dirty="0"/>
              <a:t>actions, strategies, or agreements undertaken by businesses, individuals, or organizations with the intent or effect of stifling, distorting, or limiting fair competition within a market. </a:t>
            </a:r>
            <a:endParaRPr lang="en-US" sz="2200" b="1" dirty="0"/>
          </a:p>
          <a:p>
            <a:pPr lvl="2"/>
            <a:r>
              <a:rPr lang="en-US" sz="2200" dirty="0" smtClean="0"/>
              <a:t>Collusion</a:t>
            </a:r>
          </a:p>
          <a:p>
            <a:pPr lvl="3"/>
            <a:r>
              <a:rPr lang="en-US" dirty="0" smtClean="0"/>
              <a:t>Price fixing</a:t>
            </a:r>
            <a:endParaRPr lang="en-US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AF6FA68-9191-EB4E-68DA-0297448B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85107A-8371-47F9-A70C-437AE24E954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7" name="Picture 6" descr="A green line on a black background&#10;&#10;Description automatically generated">
            <a:extLst>
              <a:ext uri="{FF2B5EF4-FFF2-40B4-BE49-F238E27FC236}">
                <a16:creationId xmlns="" xmlns:a16="http://schemas.microsoft.com/office/drawing/2014/main" id="{AEC94A74-37B7-8260-0412-1F60DE1E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6129452"/>
            <a:ext cx="3486926" cy="663742"/>
          </a:xfrm>
          <a:prstGeom prst="rect">
            <a:avLst/>
          </a:prstGeom>
        </p:spPr>
      </p:pic>
      <p:pic>
        <p:nvPicPr>
          <p:cNvPr id="8" name="Picture 2" descr="FTC new logo.png">
            <a:extLst>
              <a:ext uri="{FF2B5EF4-FFF2-40B4-BE49-F238E27FC236}">
                <a16:creationId xmlns="" xmlns:a16="http://schemas.microsoft.com/office/drawing/2014/main" id="{1999A05E-3ADB-6CC7-6F0A-F3D428057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60" y="6028779"/>
            <a:ext cx="772461" cy="7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2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1_Office Theme</vt:lpstr>
      <vt:lpstr>  </vt:lpstr>
      <vt:lpstr>KINDLY NOTE</vt:lpstr>
      <vt:lpstr>Outline</vt:lpstr>
      <vt:lpstr>Understanding Pricing and Competition</vt:lpstr>
      <vt:lpstr>Why is competition important?</vt:lpstr>
      <vt:lpstr>Why is pricing important? </vt:lpstr>
      <vt:lpstr>The relationship between pricing &amp; competition</vt:lpstr>
      <vt:lpstr>Competition Law 101</vt:lpstr>
      <vt:lpstr>The Role of the FTC</vt:lpstr>
      <vt:lpstr>Collusion - Price</vt:lpstr>
      <vt:lpstr>The Negative Effects of Price Fixing</vt:lpstr>
      <vt:lpstr>The Role of Trade Associations         </vt:lpstr>
      <vt:lpstr>Lets Talk!  </vt:lpstr>
      <vt:lpstr>Take Away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Desroy Reid</dc:creator>
  <cp:lastModifiedBy>Desroy Reid</cp:lastModifiedBy>
  <cp:revision>1</cp:revision>
  <dcterms:created xsi:type="dcterms:W3CDTF">2024-01-02T19:43:09Z</dcterms:created>
  <dcterms:modified xsi:type="dcterms:W3CDTF">2024-01-02T19:44:10Z</dcterms:modified>
</cp:coreProperties>
</file>