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2" r:id="rId4"/>
    <p:sldMasterId id="2147483648" r:id="rId5"/>
  </p:sldMasterIdLst>
  <p:notesMasterIdLst>
    <p:notesMasterId r:id="rId46"/>
  </p:notesMasterIdLst>
  <p:handoutMasterIdLst>
    <p:handoutMasterId r:id="rId47"/>
  </p:handoutMasterIdLst>
  <p:sldIdLst>
    <p:sldId id="300" r:id="rId6"/>
    <p:sldId id="272" r:id="rId7"/>
    <p:sldId id="293" r:id="rId8"/>
    <p:sldId id="273" r:id="rId9"/>
    <p:sldId id="289" r:id="rId10"/>
    <p:sldId id="298" r:id="rId11"/>
    <p:sldId id="296" r:id="rId12"/>
    <p:sldId id="299" r:id="rId13"/>
    <p:sldId id="274" r:id="rId14"/>
    <p:sldId id="275" r:id="rId15"/>
    <p:sldId id="276" r:id="rId16"/>
    <p:sldId id="277" r:id="rId17"/>
    <p:sldId id="280" r:id="rId18"/>
    <p:sldId id="281" r:id="rId19"/>
    <p:sldId id="282" r:id="rId20"/>
    <p:sldId id="283" r:id="rId21"/>
    <p:sldId id="285" r:id="rId22"/>
    <p:sldId id="284" r:id="rId23"/>
    <p:sldId id="286" r:id="rId24"/>
    <p:sldId id="288" r:id="rId25"/>
    <p:sldId id="290" r:id="rId26"/>
    <p:sldId id="292" r:id="rId27"/>
    <p:sldId id="294" r:id="rId28"/>
    <p:sldId id="331" r:id="rId29"/>
    <p:sldId id="271" r:id="rId30"/>
    <p:sldId id="302" r:id="rId31"/>
    <p:sldId id="303" r:id="rId32"/>
    <p:sldId id="304" r:id="rId33"/>
    <p:sldId id="306" r:id="rId34"/>
    <p:sldId id="309" r:id="rId35"/>
    <p:sldId id="307" r:id="rId36"/>
    <p:sldId id="310" r:id="rId37"/>
    <p:sldId id="311" r:id="rId38"/>
    <p:sldId id="313" r:id="rId39"/>
    <p:sldId id="315" r:id="rId40"/>
    <p:sldId id="316" r:id="rId41"/>
    <p:sldId id="330" r:id="rId42"/>
    <p:sldId id="317" r:id="rId43"/>
    <p:sldId id="318" r:id="rId44"/>
    <p:sldId id="332" r:id="rId4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6357" autoAdjust="0"/>
  </p:normalViewPr>
  <p:slideViewPr>
    <p:cSldViewPr snapToGrid="0">
      <p:cViewPr varScale="1">
        <p:scale>
          <a:sx n="116" d="100"/>
          <a:sy n="116" d="100"/>
        </p:scale>
        <p:origin x="56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62050"/>
            <a:ext cx="5576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2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6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9118C-D492-2374-6266-A8376E20C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49A262-C228-725A-4B1D-51ADAC320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873DC2-C949-816B-6ACF-6DE27B68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December 20,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112094-F3C2-551E-27FC-B17B4269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0F38ED-23D7-00F3-708D-DABF8C4C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51ECE-9FFD-E399-B485-B61C6B62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98CEF1-A427-7387-9727-ECECEC546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ABB0A-2FCC-408A-4783-F0086173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20,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3CC072-52FD-2EF5-BAC7-A2C323F5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D80DAE-47F5-4B4C-CE0D-8CA8727D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3950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8BAA6B7-D389-EB50-81DC-AEE662E0F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EE4F99-D487-F67E-8BE3-E6CE4C1B9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1EC5F6-34C5-1104-7919-E420374B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20,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1163AD-C8A3-B015-4F03-26204143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13C930-5C3A-094B-BD8E-3448ED6D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86168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xmlns="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B630-43BB-4F99-ADEC-B04F639FB3DB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5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390-6363-426C-BCD0-1704AA6E94CA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0713-DB85-4A48-A1C0-44C13B59ADA4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DC2B-28F2-4860-9BD4-0BB824F07645}" type="datetime1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A0ED-6381-4EE2-BD81-C0E06CFC68E1}" type="datetime1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72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BB55-5BD4-4477-8D33-13F2BFF9A46B}" type="datetime1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61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B002-8AA6-428C-9DFD-89D291354090}" type="datetime1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9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2D32E-2CCD-440A-A566-F406C9A8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3BFC1F-3230-625B-F577-5C312735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2F7D69-B66A-FEB9-5E11-736D26F3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51E435-4978-4A7F-00AA-2F7632AA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B1000D-81BE-9B35-C169-91C407C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0613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BC8B-BF01-4762-97CD-D25E8001D7AE}" type="datetime1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69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CD26-F683-44BF-9408-6DB5CB1C148D}" type="datetime1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25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25D-8599-4B6E-97DE-528CF7DE70C0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41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0DD0-F7BF-4D5E-822F-32D6E52F424D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3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71F2C-8409-7BCD-30F6-0D8BF853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C649BC-18C1-8C94-ADD0-ADF4CADB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32D48-067F-AE26-58B4-9206367E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8C3923-D54E-80E1-CF41-7883E8AF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292AE8-702D-0E58-E2B9-86ECC390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0615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C672B-7BF2-DEC1-5871-61D30D22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93E534-882E-4F92-5AA8-291B3415D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EA83BC-1AA3-2887-1B8D-960B008F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187A3-DB38-90B1-2B7F-92EDF549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20, 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E2312-1E57-875D-4186-34DF0094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232312-90A2-C5E8-C7D5-1928D4FF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62755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F9771A-C065-438C-E41F-3E279204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8C5D9B-1906-864E-1772-61F9BD285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93C4BA-3837-3A19-DA4A-6B7710ED6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2EE2DA-A783-66ED-81C6-E678A8B0C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D5195E-EE2A-E72B-1737-0A615A994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40E1D7-50C0-EB21-D862-24791310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20,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24FE3E-AFE1-959C-787C-6D201CD9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6EE640-4106-CAD2-3B4E-05FB4883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32716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71FC0-B212-510A-EDA2-926C31AF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D832384-2BCC-576C-7B2F-4718A205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20, 2023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11245E-F486-15C8-1E14-C56AB6E6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075FC1-BF11-F840-17BF-8DEFA448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30065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156A58E-5B07-6A5B-14B7-FA04BDD1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20,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19838C-D2E7-7CBB-666A-BB7BB4C61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1A771E-FAA1-6EB4-E2F7-E77353B8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86670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A5C7D-66E6-45B7-D138-5E9DB9AE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AEEA33-E346-ECB6-3167-CE70C8F14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3C6859-DC67-E95C-C4FE-8F5AF8936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73F37A-448D-A1C6-1195-6460CD67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20, 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0068A0-4E9F-973D-8FEF-34920DD9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35CBF4-3F4F-8D6A-5543-0D4A1CA3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1746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4F06F-2E6B-F960-FB3A-7299E190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7AFC88-AB08-B352-9A3D-C2FBF2295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61EAC0-33DD-E946-64F5-E9119382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75DE73-2F29-20F7-B960-CB1B0A32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December 20, 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F9E094-8606-6CC9-9A9C-B2F64EA7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1843C6-D4F8-C5ED-C1C7-AF6D33A7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2138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5FA726-2229-D82B-6207-343CA3D0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08EEA8-CB60-97BB-448F-EFD69626C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9858BE-249B-66A6-7292-E12712C0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December 20,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63B732-E436-C2DC-6A26-86991A0C6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470907-22D2-88D6-95F9-B7216C677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352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66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3F27-E728-45E8-AF9C-36664327D53F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5107A-8371-47F9-A70C-437AE24E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8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F38CE-007B-1064-0A1C-10454E713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126" y="979714"/>
            <a:ext cx="5320206" cy="280754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5E1A7E-B368-6BFC-A998-D07C4AC6C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731" y="4370664"/>
            <a:ext cx="5861230" cy="1430696"/>
          </a:xfrm>
        </p:spPr>
        <p:txBody>
          <a:bodyPr>
            <a:normAutofit/>
          </a:bodyPr>
          <a:lstStyle/>
          <a:p>
            <a:r>
              <a:rPr lang="en-US" sz="1800" dirty="0" err="1"/>
              <a:t>Desroy</a:t>
            </a:r>
            <a:r>
              <a:rPr lang="en-US" sz="1800" dirty="0"/>
              <a:t> Reid| Competition Analyst | Fair Trading Commission| Jamaica| dreid@jftc.gov.jm</a:t>
            </a:r>
          </a:p>
          <a:p>
            <a:r>
              <a:rPr lang="en-US" sz="1800" dirty="0"/>
              <a:t>Venessa Hall| Legal Officer| Fair Trading Commission| Jamaica| vhall@jftc.gov.jm</a:t>
            </a:r>
          </a:p>
          <a:p>
            <a:endParaRPr lang="en-US" dirty="0"/>
          </a:p>
        </p:txBody>
      </p:sp>
      <p:pic>
        <p:nvPicPr>
          <p:cNvPr id="4" name="Picture 3" descr="A blue and white room with a blue sky&#10;&#10;Description automatically generated">
            <a:extLst>
              <a:ext uri="{FF2B5EF4-FFF2-40B4-BE49-F238E27FC236}">
                <a16:creationId xmlns:a16="http://schemas.microsoft.com/office/drawing/2014/main" xmlns="" id="{7A64034F-8BBA-02E4-D7A2-C71D369A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4" r="22917" b="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5529F6-A933-77E0-9A37-D68D887436D4}"/>
              </a:ext>
            </a:extLst>
          </p:cNvPr>
          <p:cNvSpPr txBox="1"/>
          <p:nvPr/>
        </p:nvSpPr>
        <p:spPr>
          <a:xfrm>
            <a:off x="812800" y="1980282"/>
            <a:ext cx="65817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4000" dirty="0"/>
              <a:t>The Fair Trading Commission’s </a:t>
            </a:r>
          </a:p>
          <a:p>
            <a:pPr algn="ctr"/>
            <a:r>
              <a:rPr lang="en-029" sz="4000" dirty="0"/>
              <a:t>Competition Assessment of the Land Surveyors Act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5F76AD-A62E-73FF-05C2-7CFE0B886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854"/>
            <a:ext cx="12192000" cy="1402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12B52BE-22C6-D6AC-D109-2673DE095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215" y="242006"/>
            <a:ext cx="3157464" cy="513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54A4CB-3118-4D0B-C6BC-EC00BDD4E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3679" y="116305"/>
            <a:ext cx="116443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7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206964-6D19-4686-5908-98AE94F5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029" sz="4600"/>
              <a:t>Qualifications: Becoming A Surveyor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52C690-264C-A4FC-3BFA-64F0883F3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029" sz="1900" b="1" dirty="0"/>
          </a:p>
          <a:p>
            <a:r>
              <a:rPr lang="en-029" sz="1900" dirty="0"/>
              <a:t>Section 3 of the Land Surveyors Act outlines the necessary qualifications required to become a </a:t>
            </a:r>
            <a:r>
              <a:rPr lang="en-029" sz="1900" i="1" dirty="0"/>
              <a:t>commissioned land surveyor.</a:t>
            </a:r>
            <a:r>
              <a:rPr lang="en-029" sz="1900" dirty="0"/>
              <a:t> </a:t>
            </a:r>
          </a:p>
          <a:p>
            <a:endParaRPr lang="en-029" sz="1900" b="1" dirty="0"/>
          </a:p>
          <a:p>
            <a:r>
              <a:rPr lang="en-029" sz="1900" b="1" dirty="0"/>
              <a:t>The section stipulates that to become a commissioned land surveyor</a:t>
            </a:r>
            <a:r>
              <a:rPr lang="en-029" sz="1900" dirty="0"/>
              <a:t>, a person be at least 18 years of age and provide evidence of satisfactory character and either:</a:t>
            </a:r>
          </a:p>
          <a:p>
            <a:endParaRPr lang="en-029" sz="1900" dirty="0"/>
          </a:p>
          <a:p>
            <a:pPr marL="571500" indent="-571500">
              <a:buFont typeface="+mj-lt"/>
              <a:buAutoNum type="romanUcPeriod"/>
            </a:pPr>
            <a:r>
              <a:rPr lang="en-029" sz="1900" dirty="0"/>
              <a:t>(a) Hold a diploma in land surveying from UTECH; and</a:t>
            </a:r>
          </a:p>
          <a:p>
            <a:pPr marL="0" indent="0">
              <a:buNone/>
            </a:pPr>
            <a:r>
              <a:rPr lang="en-029" sz="1900" dirty="0"/>
              <a:t>          (b) Has been an assistant to a Surveyor for 1 year; and </a:t>
            </a:r>
          </a:p>
          <a:p>
            <a:pPr marL="0" indent="0">
              <a:buNone/>
            </a:pPr>
            <a:r>
              <a:rPr lang="en-029" sz="1900" dirty="0"/>
              <a:t>          (c) Has satisfied the Board in an oral examination and in any other prescribed examination that he has gained the necessary practical experience in surveying.</a:t>
            </a:r>
          </a:p>
          <a:p>
            <a:pPr marL="0" indent="0">
              <a:buNone/>
            </a:pPr>
            <a:endParaRPr lang="en-029" sz="1900" dirty="0"/>
          </a:p>
          <a:p>
            <a:pPr marL="0" indent="0">
              <a:buNone/>
            </a:pPr>
            <a:r>
              <a:rPr lang="en-029" sz="1900" dirty="0"/>
              <a:t>  [</a:t>
            </a:r>
            <a:r>
              <a:rPr lang="en-029" sz="1900" b="1" dirty="0"/>
              <a:t>or</a:t>
            </a:r>
            <a:r>
              <a:rPr lang="en-029" sz="1900" dirty="0"/>
              <a:t>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469A29-D24F-E5CC-26ED-4162698F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 dirty="0"/>
              <a:t>Competition Assessment of the Land Surveyors Act</a:t>
            </a:r>
            <a:endParaRPr lang="en-02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35FC88-824E-3C47-309C-1ED0AAB4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3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75BFE-5C34-C98F-F4FE-D710A1A91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029" sz="4600"/>
              <a:t>Qualifications: Becoming A Surveyor [contd]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B39725-35A4-71C9-7FEA-35911262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71500" indent="-571500" algn="just">
              <a:buAutoNum type="romanUcPeriod" startAt="2"/>
            </a:pPr>
            <a:r>
              <a:rPr lang="en-029" sz="2200" dirty="0"/>
              <a:t>(a) passed a preliminary examination; and</a:t>
            </a:r>
          </a:p>
          <a:p>
            <a:pPr marL="0" indent="0" algn="just">
              <a:buNone/>
            </a:pPr>
            <a:r>
              <a:rPr lang="en-029" sz="2200" dirty="0"/>
              <a:t>        (b) served as a trainee to an authorized officer or   surveyor for 4 years; and </a:t>
            </a:r>
          </a:p>
          <a:p>
            <a:pPr marL="0" indent="0" algn="just">
              <a:buNone/>
            </a:pPr>
            <a:r>
              <a:rPr lang="en-029" sz="2200" dirty="0"/>
              <a:t>       (c) has studied and practised the science of surveying; and</a:t>
            </a:r>
          </a:p>
          <a:p>
            <a:pPr marL="0" indent="0" algn="just">
              <a:buNone/>
            </a:pPr>
            <a:r>
              <a:rPr lang="en-029" sz="2200" dirty="0"/>
              <a:t>       (d) after the expiration of the attachment or within 12 months prior to such expiration, passed the final examination</a:t>
            </a:r>
          </a:p>
          <a:p>
            <a:pPr marL="0" indent="0">
              <a:buNone/>
            </a:pPr>
            <a:endParaRPr lang="en-029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CA7770-017A-14C5-B90E-B8EBC21D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 dirty="0"/>
              <a:t>Competition Assessment of the Land Surveyors Act</a:t>
            </a:r>
            <a:endParaRPr lang="en-029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F205FB-29B3-5AAC-6975-2D5773DA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A2127-5E9A-1BB4-A132-CFFCC1EE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029" sz="5400" dirty="0"/>
              <a:t>Training of Student Surveyors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B975D0-CF4E-D557-4B87-A619EB66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103165" cy="4119172"/>
          </a:xfrm>
        </p:spPr>
        <p:txBody>
          <a:bodyPr anchor="t">
            <a:normAutofit/>
          </a:bodyPr>
          <a:lstStyle/>
          <a:p>
            <a:r>
              <a:rPr lang="en-029" sz="2200" dirty="0"/>
              <a:t>For a person to become a commissioned land surveyor:</a:t>
            </a:r>
          </a:p>
          <a:p>
            <a:pPr marL="0" indent="0" algn="just">
              <a:buNone/>
            </a:pPr>
            <a:r>
              <a:rPr lang="en-029" sz="2200" dirty="0"/>
              <a:t>-they must practice as </a:t>
            </a:r>
            <a:r>
              <a:rPr lang="en-029" sz="2200" b="1" dirty="0"/>
              <a:t>a trainee </a:t>
            </a:r>
            <a:r>
              <a:rPr lang="en-029" sz="2200" dirty="0"/>
              <a:t>to a commissioned land surveyor for either one year or four years, depending on the path taken to obtain their qualification.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/>
              <a:t>Approved Surveyor: a surveyor who has been in practice for not less than five years, has a valid </a:t>
            </a:r>
            <a:r>
              <a:rPr lang="en-US" sz="2200" dirty="0" err="1"/>
              <a:t>practising</a:t>
            </a:r>
            <a:r>
              <a:rPr lang="en-US" sz="2200" dirty="0"/>
              <a:t> certificate, has a diversified land surveying practice that includes cadastral, engineering, and topographic surveys, and engages in private practice</a:t>
            </a:r>
          </a:p>
          <a:p>
            <a:endParaRPr lang="en-029" sz="2200" dirty="0"/>
          </a:p>
        </p:txBody>
      </p:sp>
      <p:pic>
        <p:nvPicPr>
          <p:cNvPr id="7" name="Picture 6" descr="Rolls of blueprints">
            <a:extLst>
              <a:ext uri="{FF2B5EF4-FFF2-40B4-BE49-F238E27FC236}">
                <a16:creationId xmlns:a16="http://schemas.microsoft.com/office/drawing/2014/main" xmlns="" id="{B6E24249-657A-7494-94DB-19C076611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82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165622-3449-E807-64DF-C62276F3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F28C0E-A7F5-1206-58BD-CC3855C8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9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4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E948A-23B7-07D4-EFD3-37F3CE13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029" sz="5400" dirty="0"/>
              <a:t>Training of Student Surveyors [</a:t>
            </a:r>
            <a:r>
              <a:rPr lang="en-029" sz="5400"/>
              <a:t>contd</a:t>
            </a:r>
            <a:r>
              <a:rPr lang="en-029" sz="5400" dirty="0"/>
              <a:t>]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F38BA6-CE21-71B8-2B9E-9E6153871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029" sz="2200" dirty="0"/>
              <a:t>Training is an </a:t>
            </a:r>
            <a:r>
              <a:rPr lang="en-029" sz="2200" b="1" dirty="0"/>
              <a:t>essential </a:t>
            </a:r>
            <a:r>
              <a:rPr lang="en-029" sz="2200" dirty="0"/>
              <a:t>criterion for becoming a land surveyor</a:t>
            </a:r>
          </a:p>
          <a:p>
            <a:r>
              <a:rPr lang="en-029" sz="2200" dirty="0"/>
              <a:t>No oversight of the Board of the training provided by the approved surveyors </a:t>
            </a:r>
          </a:p>
          <a:p>
            <a:r>
              <a:rPr lang="en-029" sz="2200"/>
              <a:t>The trainee must submit log book to the Board for review every six months</a:t>
            </a:r>
          </a:p>
          <a:p>
            <a:pPr marL="0" indent="0">
              <a:buNone/>
            </a:pPr>
            <a:r>
              <a:rPr lang="en-029" sz="2200" b="1" u="sng" dirty="0"/>
              <a:t>But</a:t>
            </a:r>
          </a:p>
          <a:p>
            <a:r>
              <a:rPr lang="en-029" sz="2200" dirty="0"/>
              <a:t>The trainee must obtain written approval of the approved surveyor from whom he/she obtained his tutelage.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531326-3CD5-7779-6242-15C941D3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9BEF30-C539-3187-1040-A020FF57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42110-5CBE-C404-E73B-54139147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029" sz="5400"/>
              <a:t>Training of Student Surveyors [contd]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64B93B-A466-CF21-08F5-8B2D4AF90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029" sz="2200" b="1" dirty="0"/>
              <a:t>Competition Concern: </a:t>
            </a:r>
          </a:p>
          <a:p>
            <a:r>
              <a:rPr lang="en-029" sz="2200" dirty="0"/>
              <a:t>The approved surveyor may refuse should the surveyor deem the trainee not ready [keeping out a rival/no entry to the market]</a:t>
            </a:r>
          </a:p>
          <a:p>
            <a:r>
              <a:rPr lang="en-029" sz="2200" dirty="0"/>
              <a:t>Student surveyor may be blocked from obtaining the required prerequisites</a:t>
            </a:r>
          </a:p>
          <a:p>
            <a:r>
              <a:rPr lang="en-029" sz="2200" dirty="0"/>
              <a:t>Lack of oversight and accountability by approved surveyors to the Board = competition concerns as to entry</a:t>
            </a:r>
          </a:p>
          <a:p>
            <a:r>
              <a:rPr lang="en-029" sz="2200" dirty="0"/>
              <a:t>Approved surveyors have the power to insulate incumbents from competition</a:t>
            </a:r>
          </a:p>
          <a:p>
            <a:pPr marL="0" indent="0">
              <a:buNone/>
            </a:pPr>
            <a:endParaRPr lang="en-029" sz="2200" dirty="0"/>
          </a:p>
          <a:p>
            <a:pPr marL="0" indent="0">
              <a:buNone/>
            </a:pPr>
            <a:endParaRPr lang="en-029" sz="2200" dirty="0"/>
          </a:p>
          <a:p>
            <a:pPr marL="0" indent="0">
              <a:buNone/>
            </a:pPr>
            <a:endParaRPr lang="en-029" sz="2200" dirty="0"/>
          </a:p>
          <a:p>
            <a:pPr marL="0" indent="0">
              <a:buNone/>
            </a:pPr>
            <a:endParaRPr lang="en-029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A75BC2-0E09-703B-FD6C-D4CCC48C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70007B-E753-55F2-F445-DC04E332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3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063FC-A304-DC41-672E-DC0A9DF0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029" sz="5400"/>
              <a:t>Training of Student Surveyors [contd]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0B53DC-B644-F447-2DA3-87C7C1DA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029" sz="2200" dirty="0"/>
              <a:t>Competition is harmed when competitors restrict entry</a:t>
            </a:r>
          </a:p>
          <a:p>
            <a:endParaRPr lang="en-029" sz="2200" dirty="0"/>
          </a:p>
          <a:p>
            <a:r>
              <a:rPr lang="en-029" sz="2200" dirty="0"/>
              <a:t>Recall the OECD Competition Assessment Toolkit:</a:t>
            </a:r>
          </a:p>
          <a:p>
            <a:pPr marL="0" indent="0">
              <a:buNone/>
            </a:pPr>
            <a:r>
              <a:rPr lang="en-029" sz="2200" dirty="0"/>
              <a:t>	- Limiting the number of suppliers will lead to</a:t>
            </a:r>
          </a:p>
          <a:p>
            <a:pPr marL="0" indent="0">
              <a:buNone/>
            </a:pPr>
            <a:r>
              <a:rPr lang="en-029" sz="2200" dirty="0"/>
              <a:t>	 the reduction of competitive rivalry and harm to consumers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6543BF-6040-3EC8-8C26-A2671FCA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1863F-0D83-A4E6-7789-F2669A4E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32122-3ADC-80A4-BD01-07D1047A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029" sz="4200"/>
              <a:t>Limiting the Availability of Approved Surveyors                                                             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DD57F-0A3C-70A4-0013-EC5C3288E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029" sz="2200" dirty="0"/>
              <a:t>Section 5 of the Act:</a:t>
            </a:r>
          </a:p>
          <a:p>
            <a:pPr marL="514350" indent="-514350">
              <a:buAutoNum type="arabicParenBoth"/>
            </a:pPr>
            <a:r>
              <a:rPr lang="en-029" sz="2200" dirty="0"/>
              <a:t>commissioned land surveyor shall have no more than 3 trainees at one and the same time</a:t>
            </a:r>
          </a:p>
          <a:p>
            <a:pPr marL="514350" indent="-514350">
              <a:buAutoNum type="arabicParenBoth"/>
            </a:pPr>
            <a:r>
              <a:rPr lang="en-029" sz="2200" dirty="0"/>
              <a:t> an authorized officer may have attached to him such number of trainees as the Board may approve</a:t>
            </a:r>
          </a:p>
          <a:p>
            <a:r>
              <a:rPr lang="en-029" sz="2200" b="1" u="sng" dirty="0"/>
              <a:t>Competition concern</a:t>
            </a:r>
          </a:p>
          <a:p>
            <a:pPr marL="457200" indent="-457200">
              <a:buAutoNum type="arabicParenBoth"/>
            </a:pPr>
            <a:r>
              <a:rPr lang="en-029" sz="2200" dirty="0"/>
              <a:t>Limiting the number of trainees, a commissioned land surveyor in private practice  may limit the number of entrants to provide land surveying services</a:t>
            </a:r>
          </a:p>
          <a:p>
            <a:pPr marL="457200" indent="-457200">
              <a:buAutoNum type="arabicParenBoth"/>
            </a:pPr>
            <a:endParaRPr lang="en-029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995EFA-80BD-82A7-2DD1-63B32505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C9E37C-3ED1-54A9-6FD4-577CF2A0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3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90E43-F394-96CC-5370-C32EA73A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029" sz="4200"/>
              <a:t>Limiting the Availability of Approved Surveyors [contd]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25C34-5536-7832-386F-C1863255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/>
            <a:r>
              <a:rPr lang="en-029" sz="2200" dirty="0"/>
              <a:t>Section 6 of the Act stipulates that a surveyor [in private practice] to only take a trainee when he has been actual practice for not less than 5 years from the date of his commission </a:t>
            </a:r>
          </a:p>
          <a:p>
            <a:r>
              <a:rPr lang="en-029" sz="2200" dirty="0"/>
              <a:t>Also, a surveyor is not permitted to take trainees after retiring from the practice  or profession of a surveyor</a:t>
            </a:r>
          </a:p>
          <a:p>
            <a:r>
              <a:rPr lang="en-029" sz="2200" b="1" u="sng" dirty="0"/>
              <a:t>Competition concerns</a:t>
            </a:r>
          </a:p>
          <a:p>
            <a:pPr marL="514350" indent="-514350">
              <a:buAutoNum type="arabicParenBoth"/>
            </a:pPr>
            <a:r>
              <a:rPr lang="en-029" sz="2200" dirty="0"/>
              <a:t>Limiting the pool of approved surveyors reduces the opportunity for trainees to be attached</a:t>
            </a:r>
          </a:p>
          <a:p>
            <a:pPr marL="514350" indent="-514350">
              <a:buAutoNum type="arabicParenBoth"/>
            </a:pPr>
            <a:r>
              <a:rPr lang="en-029" sz="2200" dirty="0"/>
              <a:t>Consumers will have a limited number of land surveyors to choose from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1D61AD-024D-0E38-C821-843B53DF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1B9D21-7C47-1191-8C1C-CF043CB9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9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12027-4CA2-C2CA-FB16-AD249563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029" sz="5400"/>
              <a:t>The Land Surveyor Board </a:t>
            </a:r>
          </a:p>
        </p:txBody>
      </p:sp>
      <p:pic>
        <p:nvPicPr>
          <p:cNvPr id="7" name="Picture 6" descr="Arial view of a river, dam and lake">
            <a:extLst>
              <a:ext uri="{FF2B5EF4-FFF2-40B4-BE49-F238E27FC236}">
                <a16:creationId xmlns:a16="http://schemas.microsoft.com/office/drawing/2014/main" xmlns="" id="{4F825B01-FA41-CFFD-95FB-DF36C77F2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2" r="1598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C4DB3C-4BA6-E19B-8119-4DC1E306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029" sz="2200" dirty="0"/>
              <a:t>The Land Surveyor Act establishes the Land Surveyors Board</a:t>
            </a:r>
          </a:p>
          <a:p>
            <a:r>
              <a:rPr lang="en-029" sz="2200" dirty="0"/>
              <a:t>Persons appointed to the Board are:</a:t>
            </a:r>
          </a:p>
          <a:p>
            <a:pPr marL="514350" indent="-514350">
              <a:buAutoNum type="arabicParenBoth"/>
            </a:pPr>
            <a:r>
              <a:rPr lang="en-029" sz="2200" dirty="0"/>
              <a:t>the Director of Surveys</a:t>
            </a:r>
          </a:p>
          <a:p>
            <a:pPr marL="514350" indent="-514350" algn="just">
              <a:buAutoNum type="arabicParenBoth"/>
            </a:pPr>
            <a:r>
              <a:rPr lang="en-029" sz="2200" dirty="0"/>
              <a:t>Three (3) practicing surveyors appointed by the Land Surveyors Association of Jamaica</a:t>
            </a:r>
          </a:p>
          <a:p>
            <a:pPr marL="0" indent="0">
              <a:buNone/>
            </a:pPr>
            <a:endParaRPr lang="en-029" sz="2200" dirty="0"/>
          </a:p>
          <a:p>
            <a:r>
              <a:rPr lang="en-029" sz="2200" dirty="0"/>
              <a:t>Conflict of Interest?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D105B6-5AB0-E557-97F4-BB01DA42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762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D2295B-0A9F-4424-3659-8A6F5476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9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33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34C4B-72C4-89B3-BAB5-ABCFD42F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029" sz="5400"/>
              <a:t>The Land Surveyor Board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47F2E8-92CC-AE50-66E5-E883EE4E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en-029" sz="2200" dirty="0"/>
          </a:p>
          <a:p>
            <a:r>
              <a:rPr lang="en-029" sz="2200" dirty="0"/>
              <a:t>The Land Surveyors Act gives the Board the authority to conduct its affairs as it deems fit</a:t>
            </a:r>
          </a:p>
          <a:p>
            <a:pPr marL="0" indent="0">
              <a:buNone/>
            </a:pPr>
            <a:endParaRPr lang="en-029" sz="2200" dirty="0"/>
          </a:p>
          <a:p>
            <a:r>
              <a:rPr lang="en-029" sz="2200" dirty="0"/>
              <a:t>The Land Surveyors Act details the functions of the Board</a:t>
            </a:r>
          </a:p>
          <a:p>
            <a:pPr marL="0" indent="0">
              <a:buNone/>
            </a:pPr>
            <a:endParaRPr lang="en-029" sz="2200" dirty="0"/>
          </a:p>
          <a:p>
            <a:r>
              <a:rPr lang="en-029" sz="2200" dirty="0"/>
              <a:t>Notably,  the Board is responsible for the management and control of all examinations</a:t>
            </a:r>
          </a:p>
          <a:p>
            <a:endParaRPr lang="en-029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1AD2A8-A0BA-19D1-6134-14B2760C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5EE66C-7763-528F-CB7D-2EF45FA4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xmlns="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FBEEC65-4019-91BE-10FB-3977F8EE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DISCLAIMER: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B8A24AF6-E158-5B28-5649-438E4D276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views expressed herein are 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staff,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do not necessarily reflect the views of the Fair Trading Commission, the Commissioners or the Chairman.</a:t>
            </a: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xmlns="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230E8D-9BF4-D2E7-9EE6-A804640B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BE4959-5479-87F6-A80A-CDA1385B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9DFD55-3C28-40EF-9E31-A92D2E4017FF}" type="slidenum">
              <a:rPr lang="en-US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56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ADCC4-16DF-8411-B20E-C5E6B2A6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029" sz="4600" dirty="0"/>
              <a:t>Competition Assessment of the Land Surveyors Act [</a:t>
            </a:r>
            <a:r>
              <a:rPr lang="en-029" sz="4600" dirty="0" err="1"/>
              <a:t>contd</a:t>
            </a:r>
            <a:r>
              <a:rPr lang="en-029" sz="4600" dirty="0"/>
              <a:t>]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F2545-5820-1EAB-0F65-597D080A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029" sz="2200" dirty="0"/>
              <a:t>The Land Surveyors Act raises 2 barriers to entry:</a:t>
            </a:r>
          </a:p>
          <a:p>
            <a:endParaRPr lang="en-029" sz="2200" dirty="0"/>
          </a:p>
          <a:p>
            <a:pPr marL="0" indent="0">
              <a:buNone/>
            </a:pPr>
            <a:r>
              <a:rPr lang="en-029" sz="2200" dirty="0"/>
              <a:t>(1) Limits the number of suppliers</a:t>
            </a:r>
          </a:p>
          <a:p>
            <a:pPr marL="0" indent="0">
              <a:buNone/>
            </a:pPr>
            <a:r>
              <a:rPr lang="en-029" sz="2200" dirty="0"/>
              <a:t>(2) Reduces the incentive of suppliers to compete by creating a co-regulatory regime</a:t>
            </a:r>
          </a:p>
          <a:p>
            <a:endParaRPr lang="en-029" sz="2200" dirty="0"/>
          </a:p>
        </p:txBody>
      </p:sp>
      <p:pic>
        <p:nvPicPr>
          <p:cNvPr id="7" name="Picture 6" descr="Plant growing in a concrete crack">
            <a:extLst>
              <a:ext uri="{FF2B5EF4-FFF2-40B4-BE49-F238E27FC236}">
                <a16:creationId xmlns:a16="http://schemas.microsoft.com/office/drawing/2014/main" xmlns="" id="{49A33E70-E7E4-7CB1-D4C0-1A3E477CB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8" r="2702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58DDA6-D9E6-11E8-642F-C7B69F14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93874C-2414-C6CD-0CC3-D9ABE15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9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7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72E25F-364C-408E-E65A-4567C670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029" sz="4600"/>
              <a:t>Competition Assessment of the Land Surveyors Act [contd]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F0DC6F-2EFC-71FB-489E-782832D45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569080" cy="4119172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029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Recommendations made to the Ministry of Economic Growth and Job Creation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 the Training and Examination of Trainees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Appropriate oversight of approved surveyors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 the number of approved surveyors/trainers and the maximum number of trainees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a grading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a subcommittee to enable students to appeal</a:t>
            </a:r>
            <a:endParaRPr kumimoji="0" lang="en-029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029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91AB4D-51B8-82B8-EF07-5ABEE790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746DD8-6BEB-EDFC-FC87-AF79BDB3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7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D27CE-253D-9F69-99FF-71EF3892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029" sz="4200"/>
              <a:t>Competition Assessment of the Land Surveyors Act [contd]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538027-7FB8-D5C0-6B25-E776FE943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029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oversight of the Board’s activities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029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029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oversight of the Board’s conduct = accountability and likely damper the likelihood of anticompetitive restrictions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23A8F0-C1CF-D29C-10A6-8080F00C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11D758-AEEC-88BF-4BBF-5882F971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6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F07DB-F020-6E60-B972-56F3715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Conclusion </a:t>
            </a:r>
            <a:endParaRPr lang="en-029" sz="540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DFAEF2-2068-BFF7-6EA6-9D6127EB9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7528560" cy="3320668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029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Combination of Revising the Training and Examination of Trainees and Effective Oversight of the Board’s activities would generate the best economic outcome</a:t>
            </a:r>
          </a:p>
        </p:txBody>
      </p:sp>
      <p:pic>
        <p:nvPicPr>
          <p:cNvPr id="17" name="Picture 16" descr="Graph on document with pen">
            <a:extLst>
              <a:ext uri="{FF2B5EF4-FFF2-40B4-BE49-F238E27FC236}">
                <a16:creationId xmlns:a16="http://schemas.microsoft.com/office/drawing/2014/main" xmlns="" id="{7A37BCDE-A195-170E-910A-22C35C25F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5" r="9662" b="-1"/>
          <a:stretch/>
        </p:blipFill>
        <p:spPr>
          <a:xfrm>
            <a:off x="8300720" y="10"/>
            <a:ext cx="388975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53D84A-3A43-4766-48A9-DD6F1EDB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029" dirty="0">
                <a:solidFill>
                  <a:schemeClr val="tx1"/>
                </a:solidFill>
              </a:rPr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3F25BB-0EBE-4FAF-F10F-A4770C04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60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177D8-8BAD-48B9-3A41-AEFE5B49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n-029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Conclusion [</a:t>
            </a:r>
            <a:r>
              <a:rPr kumimoji="0" lang="en-029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contd</a:t>
            </a:r>
            <a:r>
              <a:rPr kumimoji="0" lang="en-029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]</a:t>
            </a:r>
            <a:endParaRPr lang="en-029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068816-9D00-EAC3-8350-50ECF747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029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029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and Examination of Trainees introduces transparency in the training process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029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and Examination of Trainees introduces transparency in the examination process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029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Oversight of the Board’s activities introduces the impartiality of an independent body</a:t>
            </a:r>
          </a:p>
          <a:p>
            <a:endParaRPr lang="en-029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B46364-169E-9823-FE53-7099F177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 dirty="0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FA2DB8-D096-4552-3044-AA13593A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7F4E3F-8D0A-3632-CB89-8C57270BD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6" y="6056953"/>
            <a:ext cx="3487214" cy="664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7E6B1A-B929-0ED5-204D-B1B7E18BB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926" y="5959409"/>
            <a:ext cx="76816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2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12E7CC5-C78B-4EBD-9565-3FA00FAA6C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A4529A5-F675-429F-8044-01372BB13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37" y="1298448"/>
            <a:ext cx="5895178" cy="4099642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 smtClean="0">
                <a:solidFill>
                  <a:srgbClr val="FFFFFF"/>
                </a:solidFill>
              </a:rPr>
              <a:t>Presentation</a:t>
            </a:r>
            <a:r>
              <a:rPr lang="en-US" sz="6600" dirty="0" smtClean="0">
                <a:solidFill>
                  <a:srgbClr val="FFFFFF"/>
                </a:solidFill>
              </a:rPr>
              <a:t> </a:t>
            </a:r>
            <a:r>
              <a:rPr lang="en-US" sz="66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5" name="sketch line 1">
            <a:extLst>
              <a:ext uri="{FF2B5EF4-FFF2-40B4-BE49-F238E27FC236}">
                <a16:creationId xmlns:a16="http://schemas.microsoft.com/office/drawing/2014/main" xmlns="" id="{32C5B66D-E390-4A14-AB60-69626CBF2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xmlns="" id="{646273DA-F933-4D17-A5FE-B1EF87FD7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2971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029" sz="1000"/>
              <a:t>Competition Assessment of the Land Surveyors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0"/>
            <a:ext cx="533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6100" b="1" dirty="0"/>
              <a:t>Pricing among Land Surveyors: A Competition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Promoting Fairness, Competition, and Consumer Choice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9B7990-D61C-5DD6-1216-6EAB2296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019" y="6356350"/>
            <a:ext cx="126881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BC9DFB-A0A2-E49B-A5AC-C4279DE5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" y="6047682"/>
            <a:ext cx="3487214" cy="664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B3ED8-8B5A-056F-ABEA-124A5EDD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493" y="6001192"/>
            <a:ext cx="76816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58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xmlns="" id="{C0763A76-9F1C-4FC5-82B7-DD475DA46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E81BF4F6-F2CF-4984-9D14-D6966D92F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b="1" dirty="0" smtClean="0"/>
              <a:t>KINDLY NOTE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FTC IS </a:t>
            </a:r>
            <a:r>
              <a:rPr lang="en-US" sz="2000" b="1" dirty="0"/>
              <a:t>NOT</a:t>
            </a:r>
            <a:r>
              <a:rPr lang="en-US" sz="2000" dirty="0"/>
              <a:t> IN THE BUSINESS OF </a:t>
            </a:r>
            <a:r>
              <a:rPr lang="en-US" sz="2000" b="1" dirty="0"/>
              <a:t>SETTING OR REGULATING PRICES</a:t>
            </a:r>
            <a:r>
              <a:rPr lang="en-US" sz="2000" dirty="0"/>
              <a:t>.</a:t>
            </a:r>
          </a:p>
        </p:txBody>
      </p:sp>
      <p:pic>
        <p:nvPicPr>
          <p:cNvPr id="16" name="Picture 15" descr="Abstract blurred public library with bookshelves">
            <a:extLst>
              <a:ext uri="{FF2B5EF4-FFF2-40B4-BE49-F238E27FC236}">
                <a16:creationId xmlns:a16="http://schemas.microsoft.com/office/drawing/2014/main" xmlns="" id="{6FA9F6C0-BB54-8386-D2F3-E80436896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" r="3146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ED54EA-F263-2906-1E1D-21400079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9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43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Outline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688616"/>
            <a:ext cx="6224335" cy="5667734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algn="just"/>
            <a:r>
              <a:rPr lang="en-US" sz="2200" dirty="0" smtClean="0"/>
              <a:t>Understanding </a:t>
            </a:r>
            <a:r>
              <a:rPr lang="en-US" sz="2200" dirty="0"/>
              <a:t>Pricing and Competition</a:t>
            </a:r>
          </a:p>
          <a:p>
            <a:pPr marL="457200" lvl="1" indent="0" algn="just">
              <a:buNone/>
            </a:pPr>
            <a:r>
              <a:rPr lang="en-US" sz="2200" dirty="0"/>
              <a:t>- </a:t>
            </a:r>
            <a:r>
              <a:rPr lang="en-US" sz="2200" dirty="0"/>
              <a:t>Why is competition important?</a:t>
            </a:r>
          </a:p>
          <a:p>
            <a:pPr marL="457200" lvl="1" indent="0" algn="just">
              <a:buNone/>
            </a:pPr>
            <a:r>
              <a:rPr lang="en-US" sz="2200" dirty="0" smtClean="0"/>
              <a:t>- Why </a:t>
            </a:r>
            <a:r>
              <a:rPr lang="en-US" sz="2200" dirty="0"/>
              <a:t>is pricing important?</a:t>
            </a:r>
          </a:p>
          <a:p>
            <a:pPr marL="457200" lvl="1" indent="0" algn="just">
              <a:buNone/>
            </a:pPr>
            <a:r>
              <a:rPr lang="en-US" sz="2200" dirty="0"/>
              <a:t>- </a:t>
            </a:r>
            <a:r>
              <a:rPr lang="en-US" sz="2200" dirty="0" smtClean="0"/>
              <a:t>Relationship </a:t>
            </a:r>
            <a:r>
              <a:rPr lang="en-US" sz="2200" dirty="0"/>
              <a:t>between pricing and competition</a:t>
            </a:r>
          </a:p>
          <a:p>
            <a:pPr algn="just"/>
            <a:r>
              <a:rPr lang="en-US" sz="2200" dirty="0"/>
              <a:t>Competition Law </a:t>
            </a:r>
            <a:r>
              <a:rPr lang="en-US" sz="2200" dirty="0" smtClean="0"/>
              <a:t>101</a:t>
            </a:r>
          </a:p>
          <a:p>
            <a:pPr algn="just"/>
            <a:r>
              <a:rPr lang="en-US" sz="2200" dirty="0" smtClean="0"/>
              <a:t>The Role of the FTC</a:t>
            </a:r>
            <a:endParaRPr lang="en-US" sz="2200" dirty="0"/>
          </a:p>
          <a:p>
            <a:pPr algn="just"/>
            <a:r>
              <a:rPr lang="en-US" sz="2600" dirty="0" smtClean="0"/>
              <a:t>Collusion - Price</a:t>
            </a:r>
            <a:endParaRPr lang="en-US" sz="2600" dirty="0" smtClean="0"/>
          </a:p>
          <a:p>
            <a:pPr lvl="2"/>
            <a:r>
              <a:rPr lang="en-US" sz="1800" dirty="0" smtClean="0"/>
              <a:t>The Negative effects of price fixing</a:t>
            </a:r>
          </a:p>
          <a:p>
            <a:pPr lvl="2"/>
            <a:r>
              <a:rPr lang="en-US" sz="1800" dirty="0" smtClean="0"/>
              <a:t>The Role of Trade Associations</a:t>
            </a:r>
          </a:p>
          <a:p>
            <a:pPr lvl="2"/>
            <a:r>
              <a:rPr lang="en-US" sz="1800" dirty="0" smtClean="0"/>
              <a:t>Lets Talk</a:t>
            </a:r>
          </a:p>
          <a:p>
            <a:r>
              <a:rPr lang="en-US" sz="2600" dirty="0" smtClean="0"/>
              <a:t>Takeaway</a:t>
            </a:r>
            <a:endParaRPr lang="en-US" sz="2600" dirty="0" smtClean="0"/>
          </a:p>
          <a:p>
            <a:pPr lvl="2"/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893942-3303-EC5B-D301-C9DDEF09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58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/>
              <a:t>Understanding Pricing and Competition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xmlns="" id="{315DB373-329B-B9B5-2C5B-5F2AF895B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38" r="5344" b="-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82580482-BA80-420A-8A05-C58E97F2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A4D824-F7A0-D712-6CAD-0905F104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685107A-8371-47F9-A70C-437AE24E954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31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4051D-24C4-AE75-38C3-3A9E3868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029" sz="5400" dirty="0"/>
              <a:t>Outline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5FD492-E17D-90D7-B699-ED75292AE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029" sz="2200" dirty="0"/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029" sz="2200" dirty="0"/>
              <a:t>The Affected </a:t>
            </a:r>
            <a:r>
              <a:rPr lang="en-029" sz="2200" dirty="0" smtClean="0"/>
              <a:t>Market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029" sz="2200" dirty="0" smtClean="0"/>
              <a:t>OECD </a:t>
            </a:r>
            <a:r>
              <a:rPr lang="en-029" sz="2200" dirty="0"/>
              <a:t>Competition Assessment Toolkit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029" sz="2200" dirty="0" smtClean="0"/>
              <a:t>Existing </a:t>
            </a:r>
            <a:r>
              <a:rPr lang="en-029" sz="2200" dirty="0"/>
              <a:t>Regulations and Current Environment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029" sz="2200" dirty="0"/>
              <a:t>Qualifications: Becoming a Surveyor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029" sz="2200" dirty="0"/>
              <a:t>Training of Student Surveyors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029" sz="2200" dirty="0"/>
              <a:t>Limiting the Availability of Approved Surveyors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029" sz="2200" dirty="0"/>
              <a:t>The Land Surveyor Board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029" sz="2200" dirty="0"/>
              <a:t>Competition Assessment of the Land Surveyors 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029" sz="2200" dirty="0"/>
              <a:t>Conclusion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029" sz="2200" dirty="0"/>
          </a:p>
          <a:p>
            <a:pPr>
              <a:buFont typeface="Wingdings" panose="05000000000000000000" pitchFamily="2" charset="2"/>
              <a:buChar char="§"/>
            </a:pPr>
            <a:endParaRPr lang="en-029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4FAF69-0990-EC7F-DD10-4A8BD8C4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D6048C-4495-32ED-907D-44DA465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4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Why is competition important?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929383"/>
            <a:ext cx="10515600" cy="479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 </a:t>
            </a:r>
            <a:r>
              <a:rPr lang="en-US" sz="2200" b="1" dirty="0"/>
              <a:t>Innovation and Progress</a:t>
            </a:r>
          </a:p>
          <a:p>
            <a:endParaRPr lang="en-US" sz="2200" b="1" dirty="0"/>
          </a:p>
          <a:p>
            <a:r>
              <a:rPr lang="en-US" sz="2200" b="1" dirty="0"/>
              <a:t>Efficiency and Productivity</a:t>
            </a:r>
          </a:p>
          <a:p>
            <a:endParaRPr lang="en-US" sz="2200" b="1" dirty="0"/>
          </a:p>
          <a:p>
            <a:r>
              <a:rPr lang="en-US" sz="2200" b="1" dirty="0"/>
              <a:t>Consumer Choice</a:t>
            </a:r>
          </a:p>
          <a:p>
            <a:endParaRPr lang="en-US" sz="2200" b="1" dirty="0"/>
          </a:p>
          <a:p>
            <a:r>
              <a:rPr lang="en-US" sz="2200" b="1" dirty="0"/>
              <a:t>Competitive pricing</a:t>
            </a:r>
          </a:p>
          <a:p>
            <a:endParaRPr lang="en-US" sz="2200" b="1" dirty="0"/>
          </a:p>
          <a:p>
            <a:r>
              <a:rPr lang="en-US" sz="2200" b="1" dirty="0"/>
              <a:t>Quality Standards</a:t>
            </a:r>
            <a:endParaRPr lang="en-US" sz="2200" dirty="0"/>
          </a:p>
          <a:p>
            <a:endParaRPr lang="en-US" sz="17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393A6C6-B2EE-B3CF-3674-E0ECEC61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986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/>
              <a:t>Why is pricing important?</a:t>
            </a:r>
            <a:br>
              <a:rPr lang="en-US" sz="4200" b="1"/>
            </a:br>
            <a:endParaRPr lang="en-US" sz="420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771135"/>
            <a:ext cx="10515600" cy="44102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Pricing is a critical aspect of any business strategy and holds paramount importance for several reasons:</a:t>
            </a:r>
          </a:p>
          <a:p>
            <a:pPr fontAlgn="t"/>
            <a:r>
              <a:rPr lang="en-US" sz="2200" b="1" dirty="0"/>
              <a:t>Revenue Generation</a:t>
            </a:r>
          </a:p>
          <a:p>
            <a:pPr fontAlgn="t"/>
            <a:endParaRPr lang="en-US" sz="2200" b="1" dirty="0"/>
          </a:p>
          <a:p>
            <a:pPr fontAlgn="t"/>
            <a:r>
              <a:rPr lang="en-US" sz="2200" b="1" dirty="0"/>
              <a:t>Profit Maximization</a:t>
            </a:r>
          </a:p>
          <a:p>
            <a:pPr fontAlgn="t"/>
            <a:endParaRPr lang="en-US" sz="2200" b="1" dirty="0"/>
          </a:p>
          <a:p>
            <a:pPr fontAlgn="t"/>
            <a:r>
              <a:rPr lang="en-US" sz="2200" b="1" dirty="0"/>
              <a:t>Market Expansion and Penetration</a:t>
            </a:r>
          </a:p>
          <a:p>
            <a:pPr fontAlgn="t"/>
            <a:endParaRPr lang="en-US" sz="2200" b="1" dirty="0"/>
          </a:p>
          <a:p>
            <a:r>
              <a:rPr lang="en-US" sz="2200" b="1" dirty="0"/>
              <a:t>Market Positioning</a:t>
            </a:r>
          </a:p>
          <a:p>
            <a:endParaRPr lang="en-US" sz="2200" b="1" dirty="0"/>
          </a:p>
          <a:p>
            <a:r>
              <a:rPr lang="en-US" sz="2200" b="1" dirty="0"/>
              <a:t>Competitive Advantage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81ADAAF-7613-301B-9C70-41222D3A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3448" y="2733138"/>
            <a:ext cx="1503406" cy="269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67515" y="2733138"/>
            <a:ext cx="1482811" cy="224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10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134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/>
              <a:t>The relationship between pricing &amp; competition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Efficiency</a:t>
            </a:r>
            <a:endParaRPr lang="en-US" sz="2200" dirty="0"/>
          </a:p>
          <a:p>
            <a:pPr marL="0" indent="0">
              <a:buNone/>
            </a:pPr>
            <a:r>
              <a:rPr lang="en-US" sz="2200" i="1" dirty="0"/>
              <a:t>	</a:t>
            </a:r>
            <a:endParaRPr lang="en-US" sz="2200" dirty="0"/>
          </a:p>
          <a:p>
            <a:r>
              <a:rPr lang="en-US" sz="2200" b="1" dirty="0"/>
              <a:t>Innovation </a:t>
            </a:r>
            <a:r>
              <a:rPr lang="en-US" sz="2200" b="1" dirty="0">
                <a:sym typeface="Wingdings" panose="05000000000000000000" pitchFamily="2" charset="2"/>
              </a:rPr>
              <a:t> </a:t>
            </a:r>
            <a:r>
              <a:rPr lang="en-US" sz="2200" b="1" dirty="0"/>
              <a:t>Quality:</a:t>
            </a:r>
            <a:endParaRPr lang="en-US" sz="2200" dirty="0"/>
          </a:p>
          <a:p>
            <a:pPr marL="0" indent="0">
              <a:buNone/>
            </a:pPr>
            <a:r>
              <a:rPr lang="en-US" sz="2200" i="1" dirty="0"/>
              <a:t>	Pricing Reflecting Innovation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Consumer Choice and Preferences:</a:t>
            </a:r>
            <a:endParaRPr lang="en-US" sz="2200" dirty="0"/>
          </a:p>
          <a:p>
            <a:pPr marL="0" indent="0">
              <a:buNone/>
            </a:pPr>
            <a:r>
              <a:rPr lang="en-US" sz="2200" i="1" dirty="0"/>
              <a:t>	Impact on Consumer Decisions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A1967B-B5F4-DDB1-B500-BEC0D732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356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 dirty="0"/>
              <a:t>Competition Law </a:t>
            </a:r>
            <a:r>
              <a:rPr lang="en-US" sz="5400" b="1" dirty="0" smtClean="0"/>
              <a:t>101</a:t>
            </a:r>
            <a:endParaRPr lang="en-US" sz="54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b="1" dirty="0"/>
              <a:t>Definition</a:t>
            </a:r>
            <a:endParaRPr lang="en-US" sz="2200" dirty="0"/>
          </a:p>
          <a:p>
            <a:pPr lvl="1" algn="just"/>
            <a:r>
              <a:rPr lang="en-US" sz="2200" dirty="0"/>
              <a:t>…promote fair and open competition…preventing anti-competitive practices…</a:t>
            </a:r>
            <a:r>
              <a:rPr lang="en-US" sz="2200" b="1" dirty="0"/>
              <a:t>ensuring a level playing field…</a:t>
            </a:r>
          </a:p>
          <a:p>
            <a:pPr lvl="1" algn="just"/>
            <a:endParaRPr lang="en-US" sz="2200" b="1" dirty="0"/>
          </a:p>
          <a:p>
            <a:pPr algn="just"/>
            <a:r>
              <a:rPr lang="en-US" sz="2200" b="1" dirty="0"/>
              <a:t>Preserving Market Competition:</a:t>
            </a:r>
            <a:r>
              <a:rPr lang="en-US" sz="2200" dirty="0"/>
              <a:t> </a:t>
            </a:r>
          </a:p>
          <a:p>
            <a:pPr lvl="1" algn="just"/>
            <a:r>
              <a:rPr lang="en-US" sz="2200" dirty="0"/>
              <a:t>Prevents market concentration</a:t>
            </a:r>
          </a:p>
          <a:p>
            <a:pPr lvl="1" algn="just"/>
            <a:r>
              <a:rPr lang="en-US" sz="2200" dirty="0"/>
              <a:t>Entry and Expansion; Safeguard</a:t>
            </a:r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Protecting Consumer Welfare</a:t>
            </a:r>
          </a:p>
          <a:p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47F835-5FBA-3071-1D98-18EC5F78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899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The Role of the FTC</a:t>
            </a:r>
            <a:endParaRPr lang="en-US" sz="42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b="1" dirty="0" smtClean="0"/>
              <a:t>FCA</a:t>
            </a:r>
          </a:p>
          <a:p>
            <a:pPr lvl="1"/>
            <a:r>
              <a:rPr lang="en-US" sz="1800" dirty="0" smtClean="0"/>
              <a:t>Penalties - $5m</a:t>
            </a:r>
          </a:p>
          <a:p>
            <a:pPr lvl="1"/>
            <a:r>
              <a:rPr lang="en-US" sz="1800" dirty="0" smtClean="0"/>
              <a:t>Anonymous Complaint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Anticompetitive </a:t>
            </a:r>
            <a:r>
              <a:rPr lang="en-US" sz="2200" b="1" dirty="0"/>
              <a:t>practices (Avoid!!!): </a:t>
            </a:r>
            <a:r>
              <a:rPr lang="en-US" sz="2200" dirty="0"/>
              <a:t>actions, strategies, or agreements undertaken by businesses, individuals, or organizations with the intent or effect of stifling, distorting, or limiting fair competition within a market. </a:t>
            </a:r>
            <a:endParaRPr lang="en-US" sz="2200" b="1" dirty="0"/>
          </a:p>
          <a:p>
            <a:pPr lvl="2"/>
            <a:r>
              <a:rPr lang="en-US" sz="2200" dirty="0" smtClean="0"/>
              <a:t>Collusion</a:t>
            </a:r>
          </a:p>
          <a:p>
            <a:pPr lvl="3"/>
            <a:r>
              <a:rPr lang="en-US" dirty="0" smtClean="0"/>
              <a:t>Price fixing</a:t>
            </a:r>
            <a:endParaRPr lang="en-US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F6FA68-9191-EB4E-68DA-0297448B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484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Collusion - Price</a:t>
            </a:r>
            <a:endParaRPr lang="en-US" sz="54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/>
            <a:r>
              <a:rPr lang="en-US" sz="2200" dirty="0"/>
              <a:t>Price fixing is an illegal collusion between competitors to set prices artificially, eliminating competition and manipulating markets.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333BE0-1D9F-8CDF-122C-3A081ED4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64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 dirty="0"/>
              <a:t>The Negative Effects of Price </a:t>
            </a:r>
            <a:r>
              <a:rPr lang="en-US" sz="5400" b="1" dirty="0" smtClean="0"/>
              <a:t>Fixing</a:t>
            </a:r>
            <a:endParaRPr lang="en-US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b="1" dirty="0"/>
          </a:p>
          <a:p>
            <a:r>
              <a:rPr lang="en-US" sz="2200" b="1" dirty="0"/>
              <a:t>Competitor Consequences:</a:t>
            </a:r>
            <a:endParaRPr lang="en-US" sz="2200" dirty="0"/>
          </a:p>
          <a:p>
            <a:pPr lvl="1"/>
            <a:r>
              <a:rPr lang="en-US" sz="2200" dirty="0"/>
              <a:t>Stifled Innovation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r>
              <a:rPr lang="en-US" sz="2200" b="1" dirty="0"/>
              <a:t>Consumer Impact:</a:t>
            </a:r>
            <a:endParaRPr lang="en-US" sz="2200" dirty="0"/>
          </a:p>
          <a:p>
            <a:pPr lvl="1"/>
            <a:r>
              <a:rPr lang="en-US" sz="2200" dirty="0"/>
              <a:t>Higher Prices</a:t>
            </a:r>
          </a:p>
          <a:p>
            <a:pPr lvl="1"/>
            <a:r>
              <a:rPr lang="en-US" sz="2200" dirty="0"/>
              <a:t>Reduced Quality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8B735B-CAA5-81E2-69BE-AFB7FAA4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1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614616"/>
            <a:ext cx="3600860" cy="436556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The Role of Trade Associations 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   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b="1" dirty="0" smtClean="0"/>
              <a:t>Promote</a:t>
            </a:r>
          </a:p>
          <a:p>
            <a:pPr lvl="1"/>
            <a:r>
              <a:rPr lang="en-US" sz="1800" dirty="0" smtClean="0"/>
              <a:t>Facilitate knowledge sharing</a:t>
            </a:r>
          </a:p>
          <a:p>
            <a:pPr lvl="1"/>
            <a:r>
              <a:rPr lang="en-US" sz="1800" dirty="0" smtClean="0"/>
              <a:t>Promote best practices</a:t>
            </a:r>
            <a:endParaRPr lang="en-US" sz="1800" dirty="0" smtClean="0"/>
          </a:p>
          <a:p>
            <a:pPr lvl="1"/>
            <a:r>
              <a:rPr lang="en-US" sz="1800" dirty="0" smtClean="0"/>
              <a:t>Advocate for continued education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200" b="1" dirty="0" smtClean="0"/>
              <a:t>Harm</a:t>
            </a:r>
          </a:p>
          <a:p>
            <a:pPr lvl="1"/>
            <a:r>
              <a:rPr lang="en-US" sz="1800" dirty="0" smtClean="0"/>
              <a:t>Share or recommend pricing of services</a:t>
            </a:r>
          </a:p>
          <a:p>
            <a:pPr lvl="1"/>
            <a:r>
              <a:rPr lang="en-US" sz="1800" dirty="0" smtClean="0"/>
              <a:t>Encourage or recommend market allocation</a:t>
            </a:r>
          </a:p>
          <a:p>
            <a:pPr lvl="1"/>
            <a:r>
              <a:rPr lang="en-US" sz="1800" dirty="0" smtClean="0"/>
              <a:t>Encourage boycott of competitors or exclusive dealing</a:t>
            </a:r>
          </a:p>
          <a:p>
            <a:pPr lvl="1"/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1B685D-E8D4-A715-2ED3-C804231C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001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 dirty="0"/>
              <a:t>Lets Talk!</a:t>
            </a:r>
            <a:br>
              <a:rPr lang="en-US" sz="5400" b="1" dirty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pPr lvl="1"/>
            <a:r>
              <a:rPr lang="en-US" sz="2200" dirty="0"/>
              <a:t>How can </a:t>
            </a:r>
            <a:r>
              <a:rPr lang="en-US" sz="2200" dirty="0" smtClean="0"/>
              <a:t>price collusion manifest </a:t>
            </a:r>
            <a:r>
              <a:rPr lang="en-US" sz="2200" dirty="0"/>
              <a:t>itself in the land survey </a:t>
            </a:r>
            <a:r>
              <a:rPr lang="en-US" sz="2200" dirty="0" smtClean="0"/>
              <a:t>market?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1B685D-E8D4-A715-2ED3-C804231C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808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/>
              <a:t>Take Away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b="1"/>
              <a:t>Promote Competition:</a:t>
            </a:r>
          </a:p>
          <a:p>
            <a:pPr lvl="1"/>
            <a:r>
              <a:rPr lang="en-US" sz="2200"/>
              <a:t>Advocate for fair and open competition to benefit consumers and promote industry growth.</a:t>
            </a:r>
          </a:p>
          <a:p>
            <a:endParaRPr lang="en-US" sz="2200"/>
          </a:p>
          <a:p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4BB335-E1A6-6685-60A0-404471F8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0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35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691A5-BE74-179B-9ACC-85E6DD1A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029" sz="5400"/>
              <a:t>Background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xmlns="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F73AD45-6D07-4FDD-CE31-F5F14D514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688584" cy="35478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700" b="1" dirty="0"/>
              <a:t>Concerns raised  by Informants in the Jamaica Gleaner Article:</a:t>
            </a:r>
          </a:p>
          <a:p>
            <a:pPr algn="just"/>
            <a:r>
              <a:rPr lang="en-US" sz="1700" dirty="0"/>
              <a:t>The Land Surveyor Board assigns unwarranted failing grades preventing them from entering the market for land surveying services.</a:t>
            </a:r>
          </a:p>
          <a:p>
            <a:pPr algn="just"/>
            <a:r>
              <a:rPr lang="en-US" sz="1700" dirty="0"/>
              <a:t>The examination process is corrupt and lacking in  transparency.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b="1" dirty="0"/>
              <a:t>Concern from a competition point of view:</a:t>
            </a:r>
          </a:p>
          <a:p>
            <a:r>
              <a:rPr lang="en-US" sz="1700" dirty="0"/>
              <a:t>Current players are restricting entry and expansion into land surveyor services</a:t>
            </a:r>
          </a:p>
          <a:p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F8E004-EE11-E769-F98E-A389341B4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520" y="337265"/>
            <a:ext cx="5241544" cy="50168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2C764D-BD47-5490-76B9-96A0BB8E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 dirty="0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717422-95A2-F432-9563-BE9B0130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  <p:pic>
        <p:nvPicPr>
          <p:cNvPr id="11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894" y="6028779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82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08EB0-7454-AF47-D97D-158263D3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029" sz="5400"/>
              <a:t>Thank You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C3E9E0-BC83-9506-F166-259D4A1DE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029" sz="2200" dirty="0"/>
          </a:p>
          <a:p>
            <a:pPr marL="0" indent="0">
              <a:buNone/>
            </a:pPr>
            <a:endParaRPr lang="en-029" sz="2200" dirty="0"/>
          </a:p>
          <a:p>
            <a:pPr marL="0" indent="0">
              <a:buNone/>
            </a:pPr>
            <a:r>
              <a:rPr lang="en-029" sz="2200" dirty="0"/>
              <a:t>Facebook: @ftcjamaica</a:t>
            </a:r>
          </a:p>
          <a:p>
            <a:pPr marL="0" indent="0">
              <a:buNone/>
            </a:pPr>
            <a:r>
              <a:rPr lang="en-029" sz="2200" dirty="0"/>
              <a:t>Instagram: @ftc_jamaia</a:t>
            </a:r>
          </a:p>
          <a:p>
            <a:pPr marL="0" indent="0">
              <a:buNone/>
            </a:pPr>
            <a:r>
              <a:rPr lang="en-029" sz="2200" dirty="0"/>
              <a:t>Twitter: @jamaicaftc</a:t>
            </a:r>
          </a:p>
          <a:p>
            <a:pPr marL="0" indent="0">
              <a:buNone/>
            </a:pPr>
            <a:r>
              <a:rPr lang="en-029" sz="2200" dirty="0"/>
              <a:t>Website: https: jftc.gov.jm</a:t>
            </a:r>
          </a:p>
          <a:p>
            <a:pPr marL="0" indent="0">
              <a:buNone/>
            </a:pPr>
            <a:r>
              <a:rPr lang="en-029" sz="2200" dirty="0"/>
              <a:t>Address: Unit 42A New Kingston Business Centre, 30 Dominica Avenue, Kingston 5</a:t>
            </a:r>
          </a:p>
          <a:p>
            <a:pPr marL="0" indent="0">
              <a:buNone/>
            </a:pPr>
            <a:r>
              <a:rPr lang="en-029" sz="2200" dirty="0"/>
              <a:t>Tel: 876-960-0120-4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42B8A8-3CAA-9404-323C-D6EF33DB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85107A-8371-47F9-A70C-437AE24E9546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1D5443-F7D3-ECD2-CD16-9FA33D3F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029" sz="5000"/>
              <a:t>The Affected Market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xmlns="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8D862-104D-0D9F-5C54-37AC2AA11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465064" cy="3547872"/>
          </a:xfrm>
        </p:spPr>
        <p:txBody>
          <a:bodyPr anchor="t">
            <a:normAutofit/>
          </a:bodyPr>
          <a:lstStyle/>
          <a:p>
            <a:pPr algn="just"/>
            <a:r>
              <a:rPr lang="en-029" sz="2200" dirty="0"/>
              <a:t>The market for land surveyors in Jamaica</a:t>
            </a:r>
          </a:p>
          <a:p>
            <a:pPr marL="0" indent="0" algn="just">
              <a:buNone/>
            </a:pPr>
            <a:endParaRPr lang="en-029" sz="2200" dirty="0"/>
          </a:p>
          <a:p>
            <a:pPr algn="just"/>
            <a:r>
              <a:rPr lang="en-029" sz="2200" dirty="0"/>
              <a:t>Downstream markets affected – construction, civil engineering, real estate and architecture</a:t>
            </a:r>
          </a:p>
        </p:txBody>
      </p:sp>
      <p:pic>
        <p:nvPicPr>
          <p:cNvPr id="7" name="Picture 6" descr="Low angle view of modern skyscrapers rising straight up against a dramatic sky">
            <a:extLst>
              <a:ext uri="{FF2B5EF4-FFF2-40B4-BE49-F238E27FC236}">
                <a16:creationId xmlns:a16="http://schemas.microsoft.com/office/drawing/2014/main" xmlns="" id="{077BAED5-FBF4-DA9D-41BF-3E7C10D81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88" r="37801" b="-1"/>
          <a:stretch/>
        </p:blipFill>
        <p:spPr>
          <a:xfrm>
            <a:off x="7110867" y="640080"/>
            <a:ext cx="3435330" cy="55778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99D80C-1784-4B15-FD03-DBA11C27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40C7A7-3AF2-5085-F7D9-DD0FCDA7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9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505" y="6049135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EE691-6BBE-F611-C09C-82083465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029" sz="5400" dirty="0"/>
              <a:t>Mandate of the FTC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6E9B4-C16A-35AD-420D-D38605C7D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Protect and promote competitive markets</a:t>
            </a:r>
          </a:p>
          <a:p>
            <a:pPr>
              <a:buNone/>
            </a:pPr>
            <a:endParaRPr lang="en-029" sz="2200" dirty="0"/>
          </a:p>
          <a:p>
            <a:r>
              <a:rPr lang="en-029" sz="2200" dirty="0"/>
              <a:t>Provide consumers with better products and services </a:t>
            </a:r>
          </a:p>
          <a:p>
            <a:pPr>
              <a:buNone/>
            </a:pPr>
            <a:endParaRPr lang="en-029" sz="2200" dirty="0"/>
          </a:p>
          <a:p>
            <a:r>
              <a:rPr lang="en-029" sz="2200" dirty="0"/>
              <a:t>Provide consumers with a wide range of choices at the best possible prices</a:t>
            </a:r>
            <a:endParaRPr lang="en-US" sz="2200" dirty="0"/>
          </a:p>
          <a:p>
            <a:pPr marL="0" indent="0">
              <a:buNone/>
            </a:pPr>
            <a:endParaRPr lang="en-029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10EEA6-22BC-95F7-8693-4D9DD3E0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 dirty="0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7C8EB9-8208-73CB-B716-D3A03715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93585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9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242A2-33D9-E95C-5796-900D545B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029" sz="5400" b="1" dirty="0"/>
              <a:t>OECD Competition Assessment Toolkit</a:t>
            </a:r>
            <a:endParaRPr lang="en-029" sz="5400" b="1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3F4F1D-57F6-D1FE-4647-5EC60AF1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6944043" cy="41191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029" sz="2200" b="1" dirty="0"/>
              <a:t>OECD Competition Assessment Toolkit</a:t>
            </a:r>
          </a:p>
          <a:p>
            <a:pPr algn="just"/>
            <a:r>
              <a:rPr lang="en-029" sz="2200" dirty="0"/>
              <a:t>Its central objective is to provide a framework for assessing the impact of various rules and regulations  imposed by government and professional organizations on the extent of competition in markets</a:t>
            </a:r>
          </a:p>
          <a:p>
            <a:pPr algn="just"/>
            <a:r>
              <a:rPr lang="en-029" sz="2200" dirty="0"/>
              <a:t>A competition assessment is a review that identifies proposed or existing or policies that may unduly restrict competition and evaluates the policy’s likely impact on competition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029" sz="2200" dirty="0"/>
          </a:p>
          <a:p>
            <a:pPr algn="just">
              <a:buFont typeface="Wingdings" panose="05000000000000000000" pitchFamily="2" charset="2"/>
              <a:buChar char="Ø"/>
            </a:pPr>
            <a:endParaRPr lang="en-029" sz="2200" dirty="0"/>
          </a:p>
          <a:p>
            <a:pPr algn="just">
              <a:buFont typeface="Wingdings" panose="05000000000000000000" pitchFamily="2" charset="2"/>
              <a:buChar char="Ø"/>
            </a:pPr>
            <a:endParaRPr lang="en-029" sz="2200" dirty="0"/>
          </a:p>
          <a:p>
            <a:pPr algn="just">
              <a:buFont typeface="Wingdings" panose="05000000000000000000" pitchFamily="2" charset="2"/>
              <a:buChar char="Ø"/>
            </a:pPr>
            <a:endParaRPr lang="en-029" sz="2200" dirty="0"/>
          </a:p>
          <a:p>
            <a:pPr marL="0" indent="0">
              <a:buNone/>
            </a:pPr>
            <a:endParaRPr lang="en-029" sz="2200" dirty="0"/>
          </a:p>
        </p:txBody>
      </p:sp>
      <p:pic>
        <p:nvPicPr>
          <p:cNvPr id="7" name="Picture 6" descr="Pen placed on top of a signature line">
            <a:extLst>
              <a:ext uri="{FF2B5EF4-FFF2-40B4-BE49-F238E27FC236}">
                <a16:creationId xmlns:a16="http://schemas.microsoft.com/office/drawing/2014/main" xmlns="" id="{24FBECF6-D913-520B-398A-8E72A5955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82" r="2" b="2"/>
          <a:stretch/>
        </p:blipFill>
        <p:spPr>
          <a:xfrm>
            <a:off x="7919206" y="2093976"/>
            <a:ext cx="3697515" cy="40965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A4492E-1CB4-9EEF-FEAB-5A09969E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 dirty="0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971D5F-E8CB-9164-2215-8A085925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9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53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C6C85-675B-70D3-FD01-CA3F9D3A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029" sz="5400" b="1" dirty="0"/>
              <a:t>OECD Competition Assessment Toolkit</a:t>
            </a:r>
            <a:endParaRPr lang="en-029" sz="5400" b="1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C7EEBA-398C-37EF-455D-D2189591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n-029" sz="2200" dirty="0"/>
              <a:t>The Toolkit has a checklist developed to help governments eliminate barriers to competition based on the recommendation of the Toolkit</a:t>
            </a:r>
          </a:p>
          <a:p>
            <a:pPr algn="just"/>
            <a:r>
              <a:rPr lang="en-029" sz="2200" dirty="0"/>
              <a:t>The checklist indicates that competition assessment should be conducted if a legal provision has any of the following effects:</a:t>
            </a:r>
          </a:p>
          <a:p>
            <a:pPr marL="0" indent="0">
              <a:buNone/>
            </a:pPr>
            <a:r>
              <a:rPr lang="en-029" sz="2200" dirty="0"/>
              <a:t>a. Limits the number of suppliers </a:t>
            </a:r>
          </a:p>
          <a:p>
            <a:pPr marL="0" indent="0">
              <a:buNone/>
            </a:pPr>
            <a:r>
              <a:rPr lang="en-029" sz="2200" dirty="0"/>
              <a:t>b. Limits the ability of suppliers to compete </a:t>
            </a:r>
          </a:p>
          <a:p>
            <a:pPr marL="0" indent="0">
              <a:buNone/>
            </a:pPr>
            <a:r>
              <a:rPr lang="en-029" sz="2200" dirty="0"/>
              <a:t>c. Reduces the incentive of suppliers to compete</a:t>
            </a:r>
          </a:p>
          <a:p>
            <a:pPr marL="0" indent="0">
              <a:buNone/>
            </a:pPr>
            <a:r>
              <a:rPr lang="en-029" sz="2200" dirty="0"/>
              <a:t>d. Limits the choices and information available to customers</a:t>
            </a:r>
          </a:p>
          <a:p>
            <a:endParaRPr lang="en-029" sz="2200" dirty="0"/>
          </a:p>
        </p:txBody>
      </p:sp>
      <p:pic>
        <p:nvPicPr>
          <p:cNvPr id="7" name="Picture 6" descr="Pen placed on top of a signature line">
            <a:extLst>
              <a:ext uri="{FF2B5EF4-FFF2-40B4-BE49-F238E27FC236}">
                <a16:creationId xmlns:a16="http://schemas.microsoft.com/office/drawing/2014/main" xmlns="" id="{ED73BF46-778D-F44D-6379-02E05FBF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82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1FE3A7-F93D-8336-0190-838A22F1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 dirty="0"/>
              <a:t>Competition Assessment of the Land Surveyors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74F7C8-2614-0BD6-D51F-7AD539FF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9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8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37575-D460-4779-B4F4-A0F9785A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029" sz="5000" dirty="0"/>
              <a:t>Existing Regulations and Current Environment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5D819B-AA4D-0FBF-A8CF-7D66338F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029" sz="2200" dirty="0"/>
              <a:t>The Land Surveyors Act, 1944 (last amended 2005)</a:t>
            </a:r>
          </a:p>
          <a:p>
            <a:pPr marL="0" indent="0">
              <a:buNone/>
            </a:pPr>
            <a:endParaRPr lang="en-029" sz="2200" dirty="0"/>
          </a:p>
          <a:p>
            <a:r>
              <a:rPr lang="en-029" sz="2200" dirty="0"/>
              <a:t>Purpose: </a:t>
            </a:r>
            <a:r>
              <a:rPr lang="en-029" sz="2200" dirty="0" smtClean="0"/>
              <a:t>the </a:t>
            </a:r>
            <a:r>
              <a:rPr lang="en-029" sz="2200" dirty="0"/>
              <a:t>control of surveyors and speaks to regulating surveys and other connected matters</a:t>
            </a:r>
          </a:p>
          <a:p>
            <a:endParaRPr lang="en-029" sz="2200" dirty="0"/>
          </a:p>
          <a:p>
            <a:pPr algn="just"/>
            <a:r>
              <a:rPr lang="en-029" sz="2200" dirty="0"/>
              <a:t>The Land Surveyors Board is a body formed and empowered by the Land Surveyors Act to regulate its procedures</a:t>
            </a:r>
          </a:p>
          <a:p>
            <a:endParaRPr lang="en-029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59CD2C-C399-F721-1F2F-A17618FE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029" dirty="0"/>
              <a:t>Competition Assessment of the Land Surveyors Act</a:t>
            </a:r>
            <a:endParaRPr lang="en-02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4D4C9A-B9F7-1223-3839-DF6A0B6B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8" name="Picture 2" descr="FTC new logo.png">
            <a:extLst>
              <a:ext uri="{FF2B5EF4-FFF2-40B4-BE49-F238E27FC236}">
                <a16:creationId xmlns:a16="http://schemas.microsoft.com/office/drawing/2014/main" xmlns="" id="{1999A05E-3ADB-6CC7-6F0A-F3D4280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6" y="6045134"/>
            <a:ext cx="772461" cy="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line on a black background&#10;&#10;Description automatically generated">
            <a:extLst>
              <a:ext uri="{FF2B5EF4-FFF2-40B4-BE49-F238E27FC236}">
                <a16:creationId xmlns:a16="http://schemas.microsoft.com/office/drawing/2014/main" xmlns="" id="{AEC94A74-37B7-8260-0412-1F60DE1ED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6129452"/>
            <a:ext cx="3486926" cy="6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9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7F809-A434-4A8D-A127-1C50C2DB3890}">
  <ds:schemaRefs>
    <ds:schemaRef ds:uri="71af3243-3dd4-4a8d-8c0d-dd76da1f02a5"/>
    <ds:schemaRef ds:uri="http://purl.org/dc/dcmitype/"/>
    <ds:schemaRef ds:uri="16c05727-aa75-4e4a-9b5f-8a80a1165891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0E6EE1E-660B-46C6-AC21-8E505FB95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</TotalTime>
  <Words>1872</Words>
  <Application>Microsoft Office PowerPoint</Application>
  <PresentationFormat>Widescreen</PresentationFormat>
  <Paragraphs>318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Office Theme</vt:lpstr>
      <vt:lpstr>  </vt:lpstr>
      <vt:lpstr>DISCLAIMER:</vt:lpstr>
      <vt:lpstr>Outline</vt:lpstr>
      <vt:lpstr>Background</vt:lpstr>
      <vt:lpstr>The Affected Market</vt:lpstr>
      <vt:lpstr>Mandate of the FTC</vt:lpstr>
      <vt:lpstr>OECD Competition Assessment Toolkit</vt:lpstr>
      <vt:lpstr>OECD Competition Assessment Toolkit</vt:lpstr>
      <vt:lpstr>Existing Regulations and Current Environment</vt:lpstr>
      <vt:lpstr>Qualifications: Becoming A Surveyor</vt:lpstr>
      <vt:lpstr>Qualifications: Becoming A Surveyor [contd]</vt:lpstr>
      <vt:lpstr>Training of Student Surveyors</vt:lpstr>
      <vt:lpstr>Training of Student Surveyors [contd]</vt:lpstr>
      <vt:lpstr>Training of Student Surveyors [contd]</vt:lpstr>
      <vt:lpstr>Training of Student Surveyors [contd]</vt:lpstr>
      <vt:lpstr>Limiting the Availability of Approved Surveyors                                                              </vt:lpstr>
      <vt:lpstr>Limiting the Availability of Approved Surveyors [contd]</vt:lpstr>
      <vt:lpstr>The Land Surveyor Board </vt:lpstr>
      <vt:lpstr>The Land Surveyor Board</vt:lpstr>
      <vt:lpstr>Competition Assessment of the Land Surveyors Act [contd]</vt:lpstr>
      <vt:lpstr>Competition Assessment of the Land Surveyors Act [contd]</vt:lpstr>
      <vt:lpstr>Competition Assessment of the Land Surveyors Act [contd]</vt:lpstr>
      <vt:lpstr>Conclusion </vt:lpstr>
      <vt:lpstr>Conclusion [contd]</vt:lpstr>
      <vt:lpstr>Presentation 2</vt:lpstr>
      <vt:lpstr>Pricing among Land Surveyors: A Competition Perspective</vt:lpstr>
      <vt:lpstr>KINDLY NOTE</vt:lpstr>
      <vt:lpstr>Outline</vt:lpstr>
      <vt:lpstr>Understanding Pricing and Competition</vt:lpstr>
      <vt:lpstr>Why is competition important?</vt:lpstr>
      <vt:lpstr>Why is pricing important? </vt:lpstr>
      <vt:lpstr>The relationship between pricing &amp; competition</vt:lpstr>
      <vt:lpstr>Competition Law 101</vt:lpstr>
      <vt:lpstr>The Role of the FTC</vt:lpstr>
      <vt:lpstr>Collusion - Price</vt:lpstr>
      <vt:lpstr>The Negative Effects of Price Fixing</vt:lpstr>
      <vt:lpstr>The Role of Trade Associations         </vt:lpstr>
      <vt:lpstr>Lets Talk!  </vt:lpstr>
      <vt:lpstr>Take Away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Venessa Hall</dc:creator>
  <cp:lastModifiedBy>Desroy Reid</cp:lastModifiedBy>
  <cp:revision>61</cp:revision>
  <cp:lastPrinted>2023-12-20T21:16:42Z</cp:lastPrinted>
  <dcterms:created xsi:type="dcterms:W3CDTF">2023-12-06T19:23:01Z</dcterms:created>
  <dcterms:modified xsi:type="dcterms:W3CDTF">2023-12-20T21:30:29Z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