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61" r:id="rId4"/>
    <p:sldId id="258" r:id="rId5"/>
    <p:sldId id="260" r:id="rId6"/>
    <p:sldId id="263" r:id="rId7"/>
    <p:sldId id="265" r:id="rId8"/>
    <p:sldId id="266" r:id="rId9"/>
    <p:sldId id="267" r:id="rId10"/>
    <p:sldId id="259" r:id="rId11"/>
    <p:sldId id="262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3045C-3878-4989-9FB5-F55BACC3C8B0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BF16B-E18E-4892-9573-B9750758C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1394-8BDA-4890-B831-BC1FA104F630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FCB069F-3B30-493F-BDE8-7DDC37C40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1394-8BDA-4890-B831-BC1FA104F630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069F-3B30-493F-BDE8-7DDC37C40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1394-8BDA-4890-B831-BC1FA104F630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069F-3B30-493F-BDE8-7DDC37C40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1394-8BDA-4890-B831-BC1FA104F630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069F-3B30-493F-BDE8-7DDC37C40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1394-8BDA-4890-B831-BC1FA104F630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CB069F-3B30-493F-BDE8-7DDC37C40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1394-8BDA-4890-B831-BC1FA104F630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069F-3B30-493F-BDE8-7DDC37C40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1394-8BDA-4890-B831-BC1FA104F630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069F-3B30-493F-BDE8-7DDC37C40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1394-8BDA-4890-B831-BC1FA104F630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069F-3B30-493F-BDE8-7DDC37C40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1394-8BDA-4890-B831-BC1FA104F630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069F-3B30-493F-BDE8-7DDC37C40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1394-8BDA-4890-B831-BC1FA104F630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069F-3B30-493F-BDE8-7DDC37C40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1394-8BDA-4890-B831-BC1FA104F630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CB069F-3B30-493F-BDE8-7DDC37C40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F71394-8BDA-4890-B831-BC1FA104F630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FCB069F-3B30-493F-BDE8-7DDC37C40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828800"/>
          </a:xfrm>
        </p:spPr>
        <p:txBody>
          <a:bodyPr>
            <a:normAutofit fontScale="70000" lnSpcReduction="20000"/>
          </a:bodyPr>
          <a:lstStyle/>
          <a:p>
            <a:r>
              <a:rPr lang="en-029" dirty="0" smtClean="0"/>
              <a:t>February.19.2019</a:t>
            </a:r>
          </a:p>
          <a:p>
            <a:endParaRPr lang="en-029" dirty="0" smtClean="0"/>
          </a:p>
          <a:p>
            <a:r>
              <a:rPr lang="en-029" dirty="0" smtClean="0"/>
              <a:t>Presented by:</a:t>
            </a:r>
          </a:p>
          <a:p>
            <a:endParaRPr lang="en-029" dirty="0" smtClean="0"/>
          </a:p>
          <a:p>
            <a:r>
              <a:rPr lang="en-029" dirty="0" smtClean="0"/>
              <a:t>Kevin </a:t>
            </a:r>
            <a:r>
              <a:rPr lang="en-029" dirty="0" err="1" smtClean="0"/>
              <a:t>Harriott</a:t>
            </a:r>
            <a:endParaRPr lang="en-029" dirty="0" smtClean="0"/>
          </a:p>
          <a:p>
            <a:r>
              <a:rPr lang="en-029" b="1" dirty="0" smtClean="0"/>
              <a:t>Competition Bureau Chief| FAIR TRADING COMMISSION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029" dirty="0" smtClean="0"/>
              <a:t>The Retail Supply of Credit</a:t>
            </a:r>
            <a:endParaRPr lang="en-US" dirty="0"/>
          </a:p>
        </p:txBody>
      </p:sp>
      <p:pic>
        <p:nvPicPr>
          <p:cNvPr id="4" name="Picture 3" descr="FTC new logo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181600"/>
            <a:ext cx="1076325" cy="106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III. Summary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029" dirty="0" smtClean="0"/>
              <a:t>Improving the Market</a:t>
            </a:r>
          </a:p>
          <a:p>
            <a:endParaRPr lang="en-029" dirty="0" smtClean="0"/>
          </a:p>
          <a:p>
            <a:r>
              <a:rPr lang="en-029" dirty="0" smtClean="0"/>
              <a:t>MFIs suggestions:</a:t>
            </a:r>
          </a:p>
          <a:p>
            <a:pPr lvl="2">
              <a:buNone/>
            </a:pPr>
            <a:r>
              <a:rPr lang="en-029" dirty="0" smtClean="0"/>
              <a:t>~ Access of Cheaper Source of funds</a:t>
            </a:r>
          </a:p>
          <a:p>
            <a:pPr lvl="2">
              <a:buNone/>
            </a:pPr>
            <a:r>
              <a:rPr lang="en-029" dirty="0" smtClean="0"/>
              <a:t>~ Expansion of Clients of Credit Bureaus</a:t>
            </a:r>
          </a:p>
          <a:p>
            <a:pPr lvl="2">
              <a:buNone/>
            </a:pPr>
            <a:r>
              <a:rPr lang="en-029" dirty="0" smtClean="0"/>
              <a:t>~ Introduce regulations limiting number of MFIs</a:t>
            </a:r>
          </a:p>
          <a:p>
            <a:pPr lvl="1">
              <a:buNone/>
            </a:pPr>
            <a:endParaRPr lang="en-029" dirty="0" smtClean="0"/>
          </a:p>
          <a:p>
            <a:pPr lvl="1"/>
            <a:endParaRPr lang="en-029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III. Summary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029" dirty="0" smtClean="0"/>
          </a:p>
          <a:p>
            <a:pPr>
              <a:buNone/>
            </a:pPr>
            <a:r>
              <a:rPr lang="en-029" dirty="0" smtClean="0"/>
              <a:t>FTCs suggestions</a:t>
            </a:r>
          </a:p>
          <a:p>
            <a:pPr lvl="1">
              <a:buNone/>
            </a:pPr>
            <a:r>
              <a:rPr lang="en-029" dirty="0" smtClean="0"/>
              <a:t>RE: Draft </a:t>
            </a:r>
            <a:r>
              <a:rPr lang="en-029" dirty="0" err="1" smtClean="0"/>
              <a:t>MicroCredit</a:t>
            </a:r>
            <a:r>
              <a:rPr lang="en-029" dirty="0" smtClean="0"/>
              <a:t> Bill</a:t>
            </a:r>
          </a:p>
          <a:p>
            <a:pPr lvl="1">
              <a:buNone/>
            </a:pPr>
            <a:r>
              <a:rPr lang="en-029" dirty="0" smtClean="0"/>
              <a:t>  ~ Remove unnecessarily restrictive regulations</a:t>
            </a:r>
          </a:p>
          <a:p>
            <a:pPr lvl="1">
              <a:buNone/>
            </a:pPr>
            <a:endParaRPr lang="en-029" dirty="0" smtClean="0"/>
          </a:p>
          <a:p>
            <a:pPr lvl="1"/>
            <a:endParaRPr lang="en-029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IV.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029" dirty="0" smtClean="0"/>
          </a:p>
          <a:p>
            <a:r>
              <a:rPr lang="en-029" smtClean="0"/>
              <a:t>Need data to </a:t>
            </a:r>
            <a:r>
              <a:rPr lang="en-029" dirty="0" smtClean="0"/>
              <a:t>get MFIs on the radar (informed policy position)</a:t>
            </a:r>
          </a:p>
          <a:p>
            <a:pPr lvl="1">
              <a:buNone/>
            </a:pPr>
            <a:endParaRPr lang="en-029" dirty="0" smtClean="0"/>
          </a:p>
          <a:p>
            <a:pPr lvl="1"/>
            <a:endParaRPr lang="en-029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029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029" dirty="0" smtClean="0"/>
              <a:t>Background</a:t>
            </a:r>
          </a:p>
          <a:p>
            <a:pPr marL="514350" indent="-514350">
              <a:buFont typeface="+mj-lt"/>
              <a:buAutoNum type="romanUcPeriod"/>
            </a:pPr>
            <a:r>
              <a:rPr lang="en-029" dirty="0" smtClean="0"/>
              <a:t>Previous Studies in Financial Sector</a:t>
            </a:r>
          </a:p>
          <a:p>
            <a:pPr marL="514350" indent="-514350">
              <a:buFont typeface="+mj-lt"/>
              <a:buAutoNum type="romanUcPeriod"/>
            </a:pPr>
            <a:r>
              <a:rPr lang="en-029" dirty="0" smtClean="0"/>
              <a:t>Summary of FTC’s Study of MFIs</a:t>
            </a:r>
          </a:p>
          <a:p>
            <a:pPr marL="514350" indent="-514350">
              <a:buFont typeface="+mj-lt"/>
              <a:buAutoNum type="romanUcPeriod"/>
            </a:pPr>
            <a:r>
              <a:rPr lang="en-029" dirty="0" smtClean="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I.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029" dirty="0" smtClean="0"/>
              <a:t>Consultancy in progress</a:t>
            </a:r>
          </a:p>
          <a:p>
            <a:r>
              <a:rPr lang="en-029" dirty="0" smtClean="0"/>
              <a:t>Objective: “</a:t>
            </a:r>
            <a:r>
              <a:rPr lang="en-US" b="1" dirty="0" smtClean="0"/>
              <a:t>assess competition in the space in which commercial banks operate…”</a:t>
            </a:r>
          </a:p>
          <a:p>
            <a:r>
              <a:rPr lang="en-029" dirty="0" smtClean="0"/>
              <a:t>Study to focus on retail credit services</a:t>
            </a:r>
            <a:endParaRPr lang="en-US" dirty="0" smtClean="0"/>
          </a:p>
          <a:p>
            <a:r>
              <a:rPr lang="en-029" dirty="0" smtClean="0"/>
              <a:t>Types of institutions operating in this space:	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029" dirty="0" smtClean="0"/>
              <a:t>Commercial Banks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029" dirty="0" smtClean="0"/>
              <a:t>Building Societies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029" dirty="0" smtClean="0"/>
              <a:t>Credit Unions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029" dirty="0" smtClean="0">
                <a:solidFill>
                  <a:srgbClr val="00B0F0"/>
                </a:solidFill>
              </a:rPr>
              <a:t>MFIs??	(Data needed)	</a:t>
            </a:r>
            <a:r>
              <a:rPr lang="en-029" dirty="0" smtClean="0">
                <a:solidFill>
                  <a:srgbClr val="00B0F0"/>
                </a:solidFill>
                <a:sym typeface="Wingdings" pitchFamily="2" charset="2"/>
              </a:rPr>
              <a:t></a:t>
            </a:r>
            <a:r>
              <a:rPr lang="en-029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029" dirty="0" smtClean="0"/>
              <a:t>II. Previous Studies in Financial Sector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/>
            <a:r>
              <a:rPr lang="en-029" dirty="0" smtClean="0"/>
              <a:t>Commercial Banks (2010)</a:t>
            </a:r>
          </a:p>
          <a:p>
            <a:pPr marL="1120140" lvl="2" indent="-571500">
              <a:buNone/>
            </a:pPr>
            <a:r>
              <a:rPr lang="en-029" dirty="0" smtClean="0"/>
              <a:t>~ information asymmetries</a:t>
            </a:r>
          </a:p>
          <a:p>
            <a:pPr marL="571500" indent="-571500"/>
            <a:r>
              <a:rPr lang="en-029" dirty="0" smtClean="0"/>
              <a:t>Credit Union (2012)</a:t>
            </a:r>
          </a:p>
          <a:p>
            <a:pPr marL="1108710" lvl="2" indent="-514350">
              <a:buNone/>
            </a:pPr>
            <a:r>
              <a:rPr lang="en-029" dirty="0" smtClean="0"/>
              <a:t>~ no real issue</a:t>
            </a:r>
          </a:p>
          <a:p>
            <a:pPr marL="560070" indent="-514350"/>
            <a:r>
              <a:rPr lang="en-029" dirty="0" smtClean="0"/>
              <a:t>MFI’s (2017)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III. Summary of FTC’s Study of MFIs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029" dirty="0" smtClean="0"/>
              <a:t>Demographic profile of customers of MFIs</a:t>
            </a:r>
          </a:p>
          <a:p>
            <a:pPr lvl="1"/>
            <a:r>
              <a:rPr lang="en-029" dirty="0" smtClean="0"/>
              <a:t>54% married</a:t>
            </a:r>
          </a:p>
          <a:p>
            <a:pPr lvl="1"/>
            <a:r>
              <a:rPr lang="en-029" dirty="0" smtClean="0"/>
              <a:t>55% monthly earnings between $30K – $90K</a:t>
            </a:r>
          </a:p>
          <a:p>
            <a:pPr lvl="1"/>
            <a:r>
              <a:rPr lang="en-029" dirty="0" smtClean="0"/>
              <a:t>68% completed secondary education</a:t>
            </a:r>
          </a:p>
          <a:p>
            <a:pPr lvl="1"/>
            <a:r>
              <a:rPr lang="en-029" dirty="0" smtClean="0"/>
              <a:t>44% older than 40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III. Summary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029" dirty="0" smtClean="0"/>
              <a:t>Customer Survey:</a:t>
            </a:r>
          </a:p>
          <a:p>
            <a:pPr>
              <a:buNone/>
            </a:pPr>
            <a:r>
              <a:rPr lang="en-029" dirty="0" smtClean="0">
                <a:solidFill>
                  <a:srgbClr val="00B0F0"/>
                </a:solidFill>
              </a:rPr>
              <a:t>A. Differentiated Service (relative to other suppliers)</a:t>
            </a:r>
          </a:p>
          <a:p>
            <a:r>
              <a:rPr lang="en-029" dirty="0" smtClean="0"/>
              <a:t>Main reason for using MFI’s</a:t>
            </a:r>
          </a:p>
          <a:p>
            <a:pPr lvl="1"/>
            <a:r>
              <a:rPr lang="en-029" dirty="0" smtClean="0"/>
              <a:t>28% </a:t>
            </a:r>
            <a:r>
              <a:rPr lang="en-029" dirty="0" smtClean="0">
                <a:sym typeface="Wingdings" pitchFamily="2" charset="2"/>
              </a:rPr>
              <a:t> less restrictive eligibility requirements (access)</a:t>
            </a:r>
          </a:p>
          <a:p>
            <a:pPr lvl="1"/>
            <a:r>
              <a:rPr lang="en-029" dirty="0" smtClean="0">
                <a:sym typeface="Wingdings" pitchFamily="2" charset="2"/>
              </a:rPr>
              <a:t>27%  quicker processing time (quality)</a:t>
            </a:r>
          </a:p>
          <a:p>
            <a:pPr>
              <a:buNone/>
            </a:pPr>
            <a:r>
              <a:rPr lang="en-029" dirty="0" smtClean="0">
                <a:solidFill>
                  <a:srgbClr val="00B0F0"/>
                </a:solidFill>
              </a:rPr>
              <a:t>B. Anticipated Growth in Demand:</a:t>
            </a:r>
          </a:p>
          <a:p>
            <a:pPr lvl="1"/>
            <a:r>
              <a:rPr lang="en-029" dirty="0" smtClean="0"/>
              <a:t>49% </a:t>
            </a:r>
            <a:r>
              <a:rPr lang="en-029" dirty="0" smtClean="0">
                <a:sym typeface="Wingdings" pitchFamily="2" charset="2"/>
              </a:rPr>
              <a:t> First time customers of MFIs</a:t>
            </a:r>
          </a:p>
          <a:p>
            <a:pPr lvl="1">
              <a:buNone/>
            </a:pPr>
            <a:endParaRPr lang="en-029" dirty="0" smtClean="0"/>
          </a:p>
          <a:p>
            <a:pPr lvl="1"/>
            <a:endParaRPr lang="en-029" dirty="0" smtClean="0"/>
          </a:p>
          <a:p>
            <a:pPr lvl="1">
              <a:buNone/>
            </a:pPr>
            <a:r>
              <a:rPr lang="en-029" dirty="0" smtClean="0"/>
              <a:t>INFERENCE: Retail credit market appears less segmented!</a:t>
            </a:r>
          </a:p>
          <a:p>
            <a:pPr lvl="6"/>
            <a:r>
              <a:rPr lang="en-029" dirty="0" smtClean="0"/>
              <a:t>Data needed from MFIs to confirm this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III. Summary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endParaRPr lang="en-029" dirty="0" smtClean="0"/>
          </a:p>
          <a:p>
            <a:pPr lvl="1">
              <a:buNone/>
            </a:pPr>
            <a:r>
              <a:rPr lang="en-029" dirty="0" smtClean="0"/>
              <a:t>INFERENCE: Retail credit market appears less segmented!</a:t>
            </a:r>
          </a:p>
          <a:p>
            <a:pPr lvl="6"/>
            <a:r>
              <a:rPr lang="en-029" dirty="0" smtClean="0"/>
              <a:t>Data needed from MFIs to confirm this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III. Summary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029" dirty="0" smtClean="0"/>
              <a:t>Prior Beliefs</a:t>
            </a:r>
          </a:p>
        </p:txBody>
      </p:sp>
      <p:sp>
        <p:nvSpPr>
          <p:cNvPr id="4" name="Rectangle 3"/>
          <p:cNvSpPr/>
          <p:nvPr/>
        </p:nvSpPr>
        <p:spPr>
          <a:xfrm>
            <a:off x="1371600" y="2209800"/>
            <a:ext cx="2667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86400" y="2286000"/>
            <a:ext cx="2438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447800" y="4114800"/>
            <a:ext cx="2133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638800" y="4267200"/>
            <a:ext cx="2133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90800" y="32766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781800" y="312420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676400" y="2286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029" dirty="0" smtClean="0"/>
              <a:t>Banks, CU, BS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0" y="2514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029" dirty="0" smtClean="0"/>
              <a:t>MFIs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828800" y="44958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029" dirty="0" smtClean="0"/>
              <a:t>Traditional Customers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867400" y="4572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029" dirty="0" smtClean="0"/>
              <a:t>Other Customers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2057400" y="32766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172200" y="312420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III. Summary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029" dirty="0" smtClean="0"/>
              <a:t>Speculation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371600" y="2209800"/>
            <a:ext cx="2667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86400" y="2286000"/>
            <a:ext cx="2438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447800" y="4114800"/>
            <a:ext cx="2133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638800" y="4267200"/>
            <a:ext cx="2133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90800" y="32766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781800" y="312420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676400" y="2286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029" dirty="0" smtClean="0"/>
              <a:t>Banks, CU, BS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0" y="2514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029" dirty="0" smtClean="0"/>
              <a:t>MFIs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828800" y="44958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029" dirty="0" smtClean="0"/>
              <a:t>Traditional Customers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867400" y="4572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029" dirty="0" smtClean="0"/>
              <a:t>Other Customers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276600" y="3276600"/>
            <a:ext cx="2514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133600" y="32766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7315200" y="312420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505200" y="3200400"/>
            <a:ext cx="22098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392</TotalTime>
  <Words>332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The Retail Supply of Credit</vt:lpstr>
      <vt:lpstr>OUTLINE</vt:lpstr>
      <vt:lpstr>I. Background</vt:lpstr>
      <vt:lpstr>II. Previous Studies in Financial Sector</vt:lpstr>
      <vt:lpstr>III. Summary of FTC’s Study of MFIs</vt:lpstr>
      <vt:lpstr>III. Summary (cont’d)</vt:lpstr>
      <vt:lpstr>III. Summary (cont’d)</vt:lpstr>
      <vt:lpstr>III. Summary (cont’d)</vt:lpstr>
      <vt:lpstr>III. Summary (cont’d)</vt:lpstr>
      <vt:lpstr>III. Summary (cont’d)</vt:lpstr>
      <vt:lpstr>III. Summary (cont’d)</vt:lpstr>
      <vt:lpstr>IV. 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kHarriott</dc:creator>
  <cp:lastModifiedBy>kbarrett-Harrison</cp:lastModifiedBy>
  <cp:revision>36</cp:revision>
  <dcterms:created xsi:type="dcterms:W3CDTF">2019-02-18T13:46:47Z</dcterms:created>
  <dcterms:modified xsi:type="dcterms:W3CDTF">2019-02-20T17:09:13Z</dcterms:modified>
</cp:coreProperties>
</file>