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4"/>
  </p:notesMasterIdLst>
  <p:handoutMasterIdLst>
    <p:handoutMasterId r:id="rId65"/>
  </p:handoutMasterIdLst>
  <p:sldIdLst>
    <p:sldId id="256" r:id="rId2"/>
    <p:sldId id="345" r:id="rId3"/>
    <p:sldId id="267" r:id="rId4"/>
    <p:sldId id="361" r:id="rId5"/>
    <p:sldId id="315" r:id="rId6"/>
    <p:sldId id="258" r:id="rId7"/>
    <p:sldId id="382" r:id="rId8"/>
    <p:sldId id="364" r:id="rId9"/>
    <p:sldId id="366" r:id="rId10"/>
    <p:sldId id="367" r:id="rId11"/>
    <p:sldId id="368" r:id="rId12"/>
    <p:sldId id="369" r:id="rId13"/>
    <p:sldId id="370" r:id="rId14"/>
    <p:sldId id="371" r:id="rId15"/>
    <p:sldId id="383" r:id="rId16"/>
    <p:sldId id="384" r:id="rId17"/>
    <p:sldId id="317" r:id="rId18"/>
    <p:sldId id="259" r:id="rId19"/>
    <p:sldId id="379" r:id="rId20"/>
    <p:sldId id="372" r:id="rId21"/>
    <p:sldId id="376" r:id="rId22"/>
    <p:sldId id="321" r:id="rId23"/>
    <p:sldId id="377" r:id="rId24"/>
    <p:sldId id="378" r:id="rId25"/>
    <p:sldId id="339" r:id="rId26"/>
    <p:sldId id="320" r:id="rId27"/>
    <p:sldId id="401" r:id="rId28"/>
    <p:sldId id="342" r:id="rId29"/>
    <p:sldId id="331" r:id="rId30"/>
    <p:sldId id="375" r:id="rId31"/>
    <p:sldId id="344" r:id="rId32"/>
    <p:sldId id="284" r:id="rId33"/>
    <p:sldId id="279" r:id="rId34"/>
    <p:sldId id="387" r:id="rId35"/>
    <p:sldId id="394" r:id="rId36"/>
    <p:sldId id="388" r:id="rId37"/>
    <p:sldId id="389" r:id="rId38"/>
    <p:sldId id="390" r:id="rId39"/>
    <p:sldId id="391" r:id="rId40"/>
    <p:sldId id="392" r:id="rId41"/>
    <p:sldId id="393" r:id="rId42"/>
    <p:sldId id="395" r:id="rId43"/>
    <p:sldId id="358" r:id="rId44"/>
    <p:sldId id="260" r:id="rId45"/>
    <p:sldId id="299" r:id="rId46"/>
    <p:sldId id="374" r:id="rId47"/>
    <p:sldId id="397" r:id="rId48"/>
    <p:sldId id="398" r:id="rId49"/>
    <p:sldId id="399" r:id="rId50"/>
    <p:sldId id="396" r:id="rId51"/>
    <p:sldId id="385" r:id="rId52"/>
    <p:sldId id="386" r:id="rId53"/>
    <p:sldId id="380" r:id="rId54"/>
    <p:sldId id="298" r:id="rId55"/>
    <p:sldId id="346" r:id="rId56"/>
    <p:sldId id="347" r:id="rId57"/>
    <p:sldId id="348" r:id="rId58"/>
    <p:sldId id="362" r:id="rId59"/>
    <p:sldId id="349" r:id="rId60"/>
    <p:sldId id="350" r:id="rId61"/>
    <p:sldId id="356" r:id="rId62"/>
    <p:sldId id="400"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FBA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89"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2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1CA2B07-1B88-4BD5-BA95-F90525CDB7CC}" type="datetimeFigureOut">
              <a:rPr lang="en-US" smtClean="0"/>
              <a:pPr/>
              <a:t>10/24/2016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E55E162-03BF-45E3-BD81-990C20C7CA7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F7E158-B4C3-4B37-B926-25D0499BB750}" type="datetimeFigureOut">
              <a:rPr lang="en-US" smtClean="0"/>
              <a:pPr/>
              <a:t>10/24/2016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11EFDA-F77F-42D6-9741-BE955E047B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11EFDA-F77F-42D6-9741-BE955E047B1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62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11EFDA-F77F-42D6-9741-BE955E047B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0C9648C-7D84-4921-83BF-23433B144EDB}" type="datetime4">
              <a:rPr lang="en-US" smtClean="0"/>
              <a:pPr/>
              <a:t>October 24, 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The Role of Economics in Competition Law Enforcement</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2F2887-8B76-4CE8-8C0C-5E92DF3060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D17336-AEC6-4E84-9874-0FAD405AA3FA}" type="datetime4">
              <a:rPr lang="en-US" smtClean="0"/>
              <a:pPr/>
              <a:t>October 24, 2016</a:t>
            </a:fld>
            <a:endParaRPr lang="en-US"/>
          </a:p>
        </p:txBody>
      </p:sp>
      <p:sp>
        <p:nvSpPr>
          <p:cNvPr id="5" name="Footer Placeholder 4"/>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6" name="Slide Number Placeholder 5"/>
          <p:cNvSpPr>
            <a:spLocks noGrp="1"/>
          </p:cNvSpPr>
          <p:nvPr>
            <p:ph type="sldNum" sz="quarter" idx="12"/>
          </p:nvPr>
        </p:nvSpPr>
        <p:spPr/>
        <p:txBody>
          <a:bodyPr/>
          <a:lstStyle>
            <a:extLst/>
          </a:lstStyle>
          <a:p>
            <a:fld id="{3C2F2887-8B76-4CE8-8C0C-5E92DF3060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05D216-5194-4CA8-A4BE-2DA64F9C1D98}" type="datetime4">
              <a:rPr lang="en-US" smtClean="0"/>
              <a:pPr/>
              <a:t>October 24, 2016</a:t>
            </a:fld>
            <a:endParaRPr lang="en-US"/>
          </a:p>
        </p:txBody>
      </p:sp>
      <p:sp>
        <p:nvSpPr>
          <p:cNvPr id="5" name="Footer Placeholder 4"/>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6" name="Slide Number Placeholder 5"/>
          <p:cNvSpPr>
            <a:spLocks noGrp="1"/>
          </p:cNvSpPr>
          <p:nvPr>
            <p:ph type="sldNum" sz="quarter" idx="12"/>
          </p:nvPr>
        </p:nvSpPr>
        <p:spPr/>
        <p:txBody>
          <a:bodyPr/>
          <a:lstStyle>
            <a:extLst/>
          </a:lstStyle>
          <a:p>
            <a:fld id="{3C2F2887-8B76-4CE8-8C0C-5E92DF3060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ECBF88-9A64-498F-9C29-8A1CA874A057}" type="datetime4">
              <a:rPr lang="en-US" smtClean="0"/>
              <a:pPr/>
              <a:t>October 24, 2016</a:t>
            </a:fld>
            <a:endParaRPr lang="en-US"/>
          </a:p>
        </p:txBody>
      </p:sp>
      <p:sp>
        <p:nvSpPr>
          <p:cNvPr id="5" name="Footer Placeholder 4"/>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6" name="Slide Number Placeholder 5"/>
          <p:cNvSpPr>
            <a:spLocks noGrp="1"/>
          </p:cNvSpPr>
          <p:nvPr>
            <p:ph type="sldNum" sz="quarter" idx="12"/>
          </p:nvPr>
        </p:nvSpPr>
        <p:spPr/>
        <p:txBody>
          <a:bodyPr/>
          <a:lstStyle>
            <a:extLst/>
          </a:lstStyle>
          <a:p>
            <a:fld id="{3C2F2887-8B76-4CE8-8C0C-5E92DF30602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71C0E2-5D55-4F50-981F-364804B7B5FB}" type="datetime4">
              <a:rPr lang="en-US" smtClean="0"/>
              <a:pPr/>
              <a:t>October 24, 2016</a:t>
            </a:fld>
            <a:endParaRPr lang="en-US"/>
          </a:p>
        </p:txBody>
      </p:sp>
      <p:sp>
        <p:nvSpPr>
          <p:cNvPr id="5" name="Footer Placeholder 4"/>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6" name="Slide Number Placeholder 5"/>
          <p:cNvSpPr>
            <a:spLocks noGrp="1"/>
          </p:cNvSpPr>
          <p:nvPr>
            <p:ph type="sldNum" sz="quarter" idx="12"/>
          </p:nvPr>
        </p:nvSpPr>
        <p:spPr/>
        <p:txBody>
          <a:bodyPr/>
          <a:lstStyle>
            <a:extLst/>
          </a:lstStyle>
          <a:p>
            <a:fld id="{3C2F2887-8B76-4CE8-8C0C-5E92DF30602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B9B886-CF0B-49C3-816E-59EA07F6F81F}" type="datetime4">
              <a:rPr lang="en-US" smtClean="0"/>
              <a:pPr/>
              <a:t>October 24, 2016</a:t>
            </a:fld>
            <a:endParaRPr lang="en-US"/>
          </a:p>
        </p:txBody>
      </p:sp>
      <p:sp>
        <p:nvSpPr>
          <p:cNvPr id="6" name="Footer Placeholder 5"/>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7" name="Slide Number Placeholder 6"/>
          <p:cNvSpPr>
            <a:spLocks noGrp="1"/>
          </p:cNvSpPr>
          <p:nvPr>
            <p:ph type="sldNum" sz="quarter" idx="12"/>
          </p:nvPr>
        </p:nvSpPr>
        <p:spPr/>
        <p:txBody>
          <a:bodyPr/>
          <a:lstStyle>
            <a:extLst/>
          </a:lstStyle>
          <a:p>
            <a:fld id="{3C2F2887-8B76-4CE8-8C0C-5E92DF30602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5F77C3-66AB-4FDB-BF6B-6605FA48D15C}" type="datetime4">
              <a:rPr lang="en-US" smtClean="0"/>
              <a:pPr/>
              <a:t>October 24, 2016</a:t>
            </a:fld>
            <a:endParaRPr lang="en-US"/>
          </a:p>
        </p:txBody>
      </p:sp>
      <p:sp>
        <p:nvSpPr>
          <p:cNvPr id="8" name="Footer Placeholder 7"/>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9" name="Slide Number Placeholder 8"/>
          <p:cNvSpPr>
            <a:spLocks noGrp="1"/>
          </p:cNvSpPr>
          <p:nvPr>
            <p:ph type="sldNum" sz="quarter" idx="12"/>
          </p:nvPr>
        </p:nvSpPr>
        <p:spPr/>
        <p:txBody>
          <a:bodyPr/>
          <a:lstStyle>
            <a:extLst/>
          </a:lstStyle>
          <a:p>
            <a:fld id="{3C2F2887-8B76-4CE8-8C0C-5E92DF3060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8DF583A-CC9C-489B-AB2C-39FCF0C31454}" type="datetime4">
              <a:rPr lang="en-US" smtClean="0"/>
              <a:pPr/>
              <a:t>October 24, 2016</a:t>
            </a:fld>
            <a:endParaRPr lang="en-US"/>
          </a:p>
        </p:txBody>
      </p:sp>
      <p:sp>
        <p:nvSpPr>
          <p:cNvPr id="4" name="Footer Placeholder 3"/>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5" name="Slide Number Placeholder 4"/>
          <p:cNvSpPr>
            <a:spLocks noGrp="1"/>
          </p:cNvSpPr>
          <p:nvPr>
            <p:ph type="sldNum" sz="quarter" idx="12"/>
          </p:nvPr>
        </p:nvSpPr>
        <p:spPr/>
        <p:txBody>
          <a:bodyPr/>
          <a:lstStyle>
            <a:extLst/>
          </a:lstStyle>
          <a:p>
            <a:fld id="{3C2F2887-8B76-4CE8-8C0C-5E92DF30602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0BD334-13E5-49C1-A5D1-600D971B0C4A}" type="datetime4">
              <a:rPr lang="en-US" smtClean="0"/>
              <a:pPr/>
              <a:t>October 24, 2016</a:t>
            </a:fld>
            <a:endParaRPr lang="en-US"/>
          </a:p>
        </p:txBody>
      </p:sp>
      <p:sp>
        <p:nvSpPr>
          <p:cNvPr id="3" name="Footer Placeholder 2"/>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4" name="Slide Number Placeholder 3"/>
          <p:cNvSpPr>
            <a:spLocks noGrp="1"/>
          </p:cNvSpPr>
          <p:nvPr>
            <p:ph type="sldNum" sz="quarter" idx="12"/>
          </p:nvPr>
        </p:nvSpPr>
        <p:spPr/>
        <p:txBody>
          <a:bodyPr/>
          <a:lstStyle>
            <a:extLst/>
          </a:lstStyle>
          <a:p>
            <a:fld id="{3C2F2887-8B76-4CE8-8C0C-5E92DF3060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2014B87-5F90-4316-B6C8-C5CF368E5E15}" type="datetime4">
              <a:rPr lang="en-US" smtClean="0"/>
              <a:pPr/>
              <a:t>October 24, 2016</a:t>
            </a:fld>
            <a:endParaRPr lang="en-US"/>
          </a:p>
        </p:txBody>
      </p:sp>
      <p:sp>
        <p:nvSpPr>
          <p:cNvPr id="6" name="Footer Placeholder 5"/>
          <p:cNvSpPr>
            <a:spLocks noGrp="1"/>
          </p:cNvSpPr>
          <p:nvPr>
            <p:ph type="ftr" sz="quarter" idx="11"/>
          </p:nvPr>
        </p:nvSpPr>
        <p:spPr/>
        <p:txBody>
          <a:bodyPr/>
          <a:lstStyle>
            <a:extLst/>
          </a:lstStyle>
          <a:p>
            <a:r>
              <a:rPr lang="en-US" smtClean="0"/>
              <a:t>The Role of Economics in Competition Law Enforcement</a:t>
            </a:r>
            <a:endParaRPr lang="en-US"/>
          </a:p>
        </p:txBody>
      </p:sp>
      <p:sp>
        <p:nvSpPr>
          <p:cNvPr id="7" name="Slide Number Placeholder 6"/>
          <p:cNvSpPr>
            <a:spLocks noGrp="1"/>
          </p:cNvSpPr>
          <p:nvPr>
            <p:ph type="sldNum" sz="quarter" idx="12"/>
          </p:nvPr>
        </p:nvSpPr>
        <p:spPr/>
        <p:txBody>
          <a:bodyPr/>
          <a:lstStyle>
            <a:extLst/>
          </a:lstStyle>
          <a:p>
            <a:fld id="{3C2F2887-8B76-4CE8-8C0C-5E92DF3060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5EBE774-437F-4201-9BE2-5243883F8E44}" type="datetime4">
              <a:rPr lang="en-US" smtClean="0"/>
              <a:pPr/>
              <a:t>October 24, 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The Role of Economics in Competition Law Enforcement</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2F2887-8B76-4CE8-8C0C-5E92DF30602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41AD61-91D7-413B-A4B5-9B9047614F13}" type="datetime4">
              <a:rPr lang="en-US" smtClean="0"/>
              <a:pPr/>
              <a:t>October 24, 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The Role of Economics in Competition Law Enforcement</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2F2887-8B76-4CE8-8C0C-5E92DF3060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620000" cy="1448762"/>
          </a:xfrm>
        </p:spPr>
        <p:txBody>
          <a:bodyPr>
            <a:normAutofit/>
          </a:bodyPr>
          <a:lstStyle/>
          <a:p>
            <a:pPr algn="ctr"/>
            <a:r>
              <a:rPr lang="en-US" cap="small" dirty="0" smtClean="0"/>
              <a:t>The Economics of Competition</a:t>
            </a:r>
            <a:endParaRPr lang="en-US" sz="3600" b="0" dirty="0">
              <a:effectLst/>
            </a:endParaRPr>
          </a:p>
        </p:txBody>
      </p:sp>
      <p:sp>
        <p:nvSpPr>
          <p:cNvPr id="3" name="Subtitle 2"/>
          <p:cNvSpPr>
            <a:spLocks noGrp="1"/>
          </p:cNvSpPr>
          <p:nvPr>
            <p:ph type="subTitle" idx="1"/>
          </p:nvPr>
        </p:nvSpPr>
        <p:spPr>
          <a:xfrm>
            <a:off x="457200" y="3733800"/>
            <a:ext cx="7772400" cy="1199704"/>
          </a:xfrm>
        </p:spPr>
        <p:txBody>
          <a:bodyPr>
            <a:normAutofit/>
          </a:bodyPr>
          <a:lstStyle/>
          <a:p>
            <a:pPr algn="ctr"/>
            <a:r>
              <a:rPr lang="en-US" sz="1800" dirty="0" smtClean="0"/>
              <a:t>2016.10. 17-21</a:t>
            </a:r>
          </a:p>
          <a:p>
            <a:pPr algn="ctr"/>
            <a:r>
              <a:rPr lang="en-US" sz="1800" dirty="0" smtClean="0"/>
              <a:t>Queenstown, Guyana</a:t>
            </a:r>
          </a:p>
          <a:p>
            <a:pPr algn="ctr"/>
            <a:endParaRPr lang="en-US" sz="1900" b="1" cap="small" dirty="0" smtClean="0">
              <a:effectLst>
                <a:outerShdw blurRad="38100" dist="38100" dir="2700000" algn="tl">
                  <a:srgbClr val="000000">
                    <a:alpha val="43137"/>
                  </a:srgbClr>
                </a:outerShdw>
              </a:effectLst>
            </a:endParaRPr>
          </a:p>
          <a:p>
            <a:pPr algn="ctr"/>
            <a:endParaRPr lang="en-US" sz="1900" b="1" cap="small" dirty="0">
              <a:effectLst>
                <a:outerShdw blurRad="38100" dist="38100" dir="2700000" algn="tl">
                  <a:srgbClr val="000000">
                    <a:alpha val="43137"/>
                  </a:srgbClr>
                </a:outerShdw>
              </a:effectLst>
            </a:endParaRPr>
          </a:p>
        </p:txBody>
      </p:sp>
      <p:sp>
        <p:nvSpPr>
          <p:cNvPr id="4" name="TextBox 3"/>
          <p:cNvSpPr txBox="1"/>
          <p:nvPr/>
        </p:nvSpPr>
        <p:spPr>
          <a:xfrm>
            <a:off x="838200" y="2590800"/>
            <a:ext cx="7086600" cy="923330"/>
          </a:xfrm>
          <a:prstGeom prst="rect">
            <a:avLst/>
          </a:prstGeom>
          <a:noFill/>
        </p:spPr>
        <p:txBody>
          <a:bodyPr wrap="square" rtlCol="0">
            <a:spAutoFit/>
          </a:bodyPr>
          <a:lstStyle/>
          <a:p>
            <a:pPr algn="ctr"/>
            <a:r>
              <a:rPr lang="en-US" dirty="0" smtClean="0"/>
              <a:t>Presented by</a:t>
            </a:r>
            <a:r>
              <a:rPr lang="en-US" cap="small" dirty="0" smtClean="0">
                <a:effectLst>
                  <a:outerShdw blurRad="38100" dist="38100" dir="2700000" algn="tl">
                    <a:srgbClr val="000000">
                      <a:alpha val="43137"/>
                    </a:srgbClr>
                  </a:outerShdw>
                </a:effectLst>
              </a:rPr>
              <a:t>:</a:t>
            </a:r>
          </a:p>
          <a:p>
            <a:pPr algn="ctr"/>
            <a:r>
              <a:rPr lang="en-US" dirty="0" smtClean="0">
                <a:effectLst>
                  <a:outerShdw blurRad="38100" dist="38100" dir="2700000" algn="tl">
                    <a:srgbClr val="000000">
                      <a:alpha val="43137"/>
                    </a:srgbClr>
                  </a:outerShdw>
                </a:effectLst>
              </a:rPr>
              <a:t> </a:t>
            </a:r>
            <a:r>
              <a:rPr lang="en-US" dirty="0" smtClean="0"/>
              <a:t>Kevin Harriott| Kharriot@gmail.com</a:t>
            </a:r>
          </a:p>
          <a:p>
            <a:pPr algn="ctr"/>
            <a:r>
              <a:rPr lang="en-US" dirty="0" smtClean="0"/>
              <a:t>Fair Trading Commission| jftc.gov.jm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p:txBody>
          <a:bodyPr/>
          <a:lstStyle/>
          <a:p>
            <a:r>
              <a:rPr lang="en-US" dirty="0" smtClean="0"/>
              <a:t>Antitrust enforcement is a war against the unjustified use of market power.</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00200"/>
            <a:ext cx="3141662" cy="3352800"/>
          </a:xfrm>
        </p:spPr>
      </p:pic>
      <p:sp>
        <p:nvSpPr>
          <p:cNvPr id="5" name="Date Placeholder 4"/>
          <p:cNvSpPr>
            <a:spLocks noGrp="1"/>
          </p:cNvSpPr>
          <p:nvPr>
            <p:ph type="dt" sz="half" idx="10"/>
          </p:nvPr>
        </p:nvSpPr>
        <p:spPr/>
        <p:txBody>
          <a:bodyPr/>
          <a:lstStyle/>
          <a:p>
            <a:fld id="{D828FFBE-7B7A-4537-A060-12D972F8BA35}"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10</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676400" y="2133600"/>
            <a:ext cx="1828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p:txBody>
          <a:bodyPr/>
          <a:lstStyle/>
          <a:p>
            <a:r>
              <a:rPr lang="en-US" dirty="0" smtClean="0"/>
              <a:t>Antitrust enforcement is a war against the unjustified use of market power.</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00200"/>
            <a:ext cx="3141662" cy="3352800"/>
          </a:xfrm>
        </p:spPr>
      </p:pic>
      <p:sp>
        <p:nvSpPr>
          <p:cNvPr id="5" name="Date Placeholder 4"/>
          <p:cNvSpPr>
            <a:spLocks noGrp="1"/>
          </p:cNvSpPr>
          <p:nvPr>
            <p:ph type="dt" sz="half" idx="10"/>
          </p:nvPr>
        </p:nvSpPr>
        <p:spPr/>
        <p:txBody>
          <a:bodyPr/>
          <a:lstStyle/>
          <a:p>
            <a:fld id="{F5269F65-98BB-44A0-AEFD-C77AE512D714}"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11</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819400" y="1828800"/>
            <a:ext cx="1524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p:txBody>
          <a:bodyPr/>
          <a:lstStyle/>
          <a:p>
            <a:r>
              <a:rPr lang="en-US" dirty="0" smtClean="0"/>
              <a:t>Antitrust War Chest</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76400"/>
            <a:ext cx="3141662" cy="3352800"/>
          </a:xfrm>
        </p:spPr>
      </p:pic>
      <p:sp>
        <p:nvSpPr>
          <p:cNvPr id="5" name="Date Placeholder 4"/>
          <p:cNvSpPr>
            <a:spLocks noGrp="1"/>
          </p:cNvSpPr>
          <p:nvPr>
            <p:ph type="dt" sz="half" idx="10"/>
          </p:nvPr>
        </p:nvSpPr>
        <p:spPr/>
        <p:txBody>
          <a:bodyPr/>
          <a:lstStyle/>
          <a:p>
            <a:fld id="{DA9B6BA5-26EB-4DC2-B689-D0E143C91D00}"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12</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p:txBody>
          <a:bodyPr/>
          <a:lstStyle/>
          <a:p>
            <a:r>
              <a:rPr lang="en-US" dirty="0" smtClean="0"/>
              <a:t>Antitrust War Chest</a:t>
            </a:r>
          </a:p>
          <a:p>
            <a:pPr>
              <a:buNone/>
            </a:pPr>
            <a:r>
              <a:rPr lang="en-US" dirty="0" smtClean="0"/>
              <a:t>    (</a:t>
            </a:r>
            <a:r>
              <a:rPr lang="en-US" dirty="0" err="1" smtClean="0"/>
              <a:t>i</a:t>
            </a:r>
            <a:r>
              <a:rPr lang="en-US" dirty="0" smtClean="0"/>
              <a:t>). Legislation</a:t>
            </a:r>
          </a:p>
          <a:p>
            <a:pPr marL="566928" indent="-457200">
              <a:buFont typeface="+mj-lt"/>
              <a:buAutoNum type="arabicPeriod"/>
            </a:pPr>
            <a:r>
              <a:rPr lang="en-US" dirty="0" smtClean="0"/>
              <a:t>	- Anti-competitive agreements</a:t>
            </a:r>
          </a:p>
          <a:p>
            <a:pPr marL="566928" indent="-457200">
              <a:buFont typeface="+mj-lt"/>
              <a:buAutoNum type="arabicPeriod"/>
            </a:pPr>
            <a:r>
              <a:rPr lang="en-US" dirty="0" smtClean="0"/>
              <a:t>	- abuse of dominance</a:t>
            </a:r>
          </a:p>
          <a:p>
            <a:pPr marL="566928" indent="-457200">
              <a:buFont typeface="+mj-lt"/>
              <a:buAutoNum type="arabicPeriod"/>
            </a:pPr>
            <a:r>
              <a:rPr lang="en-US" dirty="0" smtClean="0"/>
              <a:t>    - Mergers</a:t>
            </a:r>
          </a:p>
          <a:p>
            <a:pPr>
              <a:buNone/>
            </a:pPr>
            <a:r>
              <a:rPr lang="en-US" dirty="0" smtClean="0"/>
              <a:t>	</a:t>
            </a:r>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76400"/>
            <a:ext cx="3141662" cy="3352800"/>
          </a:xfrm>
        </p:spPr>
      </p:pic>
      <p:sp>
        <p:nvSpPr>
          <p:cNvPr id="5" name="Date Placeholder 4"/>
          <p:cNvSpPr>
            <a:spLocks noGrp="1"/>
          </p:cNvSpPr>
          <p:nvPr>
            <p:ph type="dt" sz="half" idx="10"/>
          </p:nvPr>
        </p:nvSpPr>
        <p:spPr/>
        <p:txBody>
          <a:bodyPr/>
          <a:lstStyle/>
          <a:p>
            <a:fld id="{C7A30181-1686-48C3-AB51-3E1D1EBD46C7}"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13</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p:txBody>
          <a:bodyPr/>
          <a:lstStyle/>
          <a:p>
            <a:r>
              <a:rPr lang="en-US" dirty="0" smtClean="0"/>
              <a:t>Antitrust War Chest</a:t>
            </a:r>
          </a:p>
          <a:p>
            <a:pPr>
              <a:buNone/>
            </a:pPr>
            <a:r>
              <a:rPr lang="en-US" dirty="0" smtClean="0"/>
              <a:t>    (</a:t>
            </a:r>
            <a:r>
              <a:rPr lang="en-US" dirty="0" err="1" smtClean="0"/>
              <a:t>i</a:t>
            </a:r>
            <a:r>
              <a:rPr lang="en-US" dirty="0" smtClean="0"/>
              <a:t>). Legislation</a:t>
            </a:r>
          </a:p>
          <a:p>
            <a:pPr>
              <a:buNone/>
            </a:pPr>
            <a:r>
              <a:rPr lang="en-US" dirty="0" smtClean="0"/>
              <a:t>    (ii). Advocacy</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76400"/>
            <a:ext cx="3141662" cy="3352800"/>
          </a:xfrm>
        </p:spPr>
      </p:pic>
      <p:sp>
        <p:nvSpPr>
          <p:cNvPr id="5" name="Date Placeholder 4"/>
          <p:cNvSpPr>
            <a:spLocks noGrp="1"/>
          </p:cNvSpPr>
          <p:nvPr>
            <p:ph type="dt" sz="half" idx="10"/>
          </p:nvPr>
        </p:nvSpPr>
        <p:spPr/>
        <p:txBody>
          <a:bodyPr/>
          <a:lstStyle/>
          <a:p>
            <a:fld id="{1FD6BD7E-D3F7-48E7-ADEA-6360AE51B974}"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14</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a:xfrm>
            <a:off x="457200" y="1468437"/>
            <a:ext cx="4040188" cy="3941763"/>
          </a:xfrm>
        </p:spPr>
        <p:txBody>
          <a:bodyPr/>
          <a:lstStyle/>
          <a:p>
            <a:r>
              <a:rPr lang="en-US" dirty="0" smtClean="0"/>
              <a:t>Antitrust War Chest</a:t>
            </a:r>
          </a:p>
          <a:p>
            <a:pPr>
              <a:buNone/>
            </a:pPr>
            <a:r>
              <a:rPr lang="en-US" dirty="0" smtClean="0"/>
              <a:t>    (</a:t>
            </a:r>
            <a:r>
              <a:rPr lang="en-US" dirty="0" err="1" smtClean="0"/>
              <a:t>i</a:t>
            </a:r>
            <a:r>
              <a:rPr lang="en-US" dirty="0" smtClean="0"/>
              <a:t>). Legislation (</a:t>
            </a:r>
            <a:r>
              <a:rPr lang="en-US" dirty="0" smtClean="0">
                <a:solidFill>
                  <a:srgbClr val="FF0000"/>
                </a:solidFill>
              </a:rPr>
              <a:t>threat from commercial conduct</a:t>
            </a:r>
            <a:r>
              <a:rPr lang="en-US" dirty="0" smtClean="0"/>
              <a:t>)</a:t>
            </a:r>
          </a:p>
          <a:p>
            <a:pPr>
              <a:buNone/>
            </a:pPr>
            <a:r>
              <a:rPr lang="en-US" dirty="0" smtClean="0"/>
              <a:t>    (ii). Advocacy </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76400"/>
            <a:ext cx="3141662" cy="3352800"/>
          </a:xfrm>
        </p:spPr>
      </p:pic>
      <p:sp>
        <p:nvSpPr>
          <p:cNvPr id="5" name="Date Placeholder 4"/>
          <p:cNvSpPr>
            <a:spLocks noGrp="1"/>
          </p:cNvSpPr>
          <p:nvPr>
            <p:ph type="dt" sz="half" idx="10"/>
          </p:nvPr>
        </p:nvSpPr>
        <p:spPr/>
        <p:txBody>
          <a:bodyPr/>
          <a:lstStyle/>
          <a:p>
            <a:fld id="{1FD6BD7E-D3F7-48E7-ADEA-6360AE51B974}"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15</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a:xfrm>
            <a:off x="457200" y="1468437"/>
            <a:ext cx="4040188" cy="3941763"/>
          </a:xfrm>
        </p:spPr>
        <p:txBody>
          <a:bodyPr/>
          <a:lstStyle/>
          <a:p>
            <a:r>
              <a:rPr lang="en-US" dirty="0" smtClean="0"/>
              <a:t>Antitrust War Chest</a:t>
            </a:r>
          </a:p>
          <a:p>
            <a:pPr>
              <a:buNone/>
            </a:pPr>
            <a:r>
              <a:rPr lang="en-US" dirty="0" smtClean="0"/>
              <a:t>    (</a:t>
            </a:r>
            <a:r>
              <a:rPr lang="en-US" dirty="0" err="1" smtClean="0"/>
              <a:t>i</a:t>
            </a:r>
            <a:r>
              <a:rPr lang="en-US" dirty="0" smtClean="0"/>
              <a:t>). Legislation (</a:t>
            </a:r>
            <a:r>
              <a:rPr lang="en-US" dirty="0" smtClean="0">
                <a:solidFill>
                  <a:srgbClr val="FF0000"/>
                </a:solidFill>
              </a:rPr>
              <a:t>threat from commercial conduct</a:t>
            </a:r>
            <a:r>
              <a:rPr lang="en-US" dirty="0" smtClean="0"/>
              <a:t>)</a:t>
            </a:r>
          </a:p>
          <a:p>
            <a:pPr>
              <a:buNone/>
            </a:pPr>
            <a:r>
              <a:rPr lang="en-US" dirty="0" smtClean="0"/>
              <a:t>    (ii). Advocacy (</a:t>
            </a:r>
            <a:r>
              <a:rPr lang="en-US" dirty="0" smtClean="0">
                <a:solidFill>
                  <a:srgbClr val="FF0000"/>
                </a:solidFill>
              </a:rPr>
              <a:t>threat from govt. conduct</a:t>
            </a:r>
            <a:r>
              <a:rPr lang="en-US" dirty="0" smtClean="0"/>
              <a:t>)</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76400"/>
            <a:ext cx="3141662" cy="3352800"/>
          </a:xfrm>
        </p:spPr>
      </p:pic>
      <p:sp>
        <p:nvSpPr>
          <p:cNvPr id="5" name="Date Placeholder 4"/>
          <p:cNvSpPr>
            <a:spLocks noGrp="1"/>
          </p:cNvSpPr>
          <p:nvPr>
            <p:ph type="dt" sz="half" idx="10"/>
          </p:nvPr>
        </p:nvSpPr>
        <p:spPr/>
        <p:txBody>
          <a:bodyPr/>
          <a:lstStyle/>
          <a:p>
            <a:fld id="{1FD6BD7E-D3F7-48E7-ADEA-6360AE51B974}"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16</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1228" indent="-571500">
              <a:buFont typeface="+mj-lt"/>
              <a:buAutoNum type="arabicPeriod"/>
            </a:pPr>
            <a:r>
              <a:rPr lang="en-US" dirty="0" smtClean="0">
                <a:solidFill>
                  <a:schemeClr val="tx1">
                    <a:lumMod val="50000"/>
                    <a:lumOff val="50000"/>
                  </a:schemeClr>
                </a:solidFill>
              </a:rPr>
              <a:t>The Objectives of Competition Law</a:t>
            </a:r>
          </a:p>
          <a:p>
            <a:pPr marL="681228" indent="-571500">
              <a:buFont typeface="+mj-lt"/>
              <a:buAutoNum type="arabicPeriod"/>
            </a:pPr>
            <a:r>
              <a:rPr lang="en-US" dirty="0" smtClean="0"/>
              <a:t>The Economics of Competition Law</a:t>
            </a:r>
          </a:p>
          <a:p>
            <a:pPr marL="1175004" lvl="2" indent="-571500">
              <a:buNone/>
            </a:pPr>
            <a:r>
              <a:rPr lang="en-US" dirty="0" smtClean="0"/>
              <a:t>   2.1 What is meant by “Competitive Markets”?</a:t>
            </a:r>
          </a:p>
          <a:p>
            <a:pPr marL="1175004" lvl="2" indent="-571500">
              <a:buNone/>
            </a:pPr>
            <a:r>
              <a:rPr lang="en-US" dirty="0" smtClean="0"/>
              <a:t>   2.2 How do competitive markets compare to other markets?</a:t>
            </a:r>
          </a:p>
          <a:p>
            <a:pPr marL="1175004" lvl="2" indent="-571500">
              <a:buNone/>
            </a:pPr>
            <a:r>
              <a:rPr lang="en-US" dirty="0" smtClean="0"/>
              <a:t>   2.3 How economics have shaped legal standards </a:t>
            </a:r>
          </a:p>
          <a:p>
            <a:pPr marL="681228" indent="-571500">
              <a:buFont typeface="+mj-lt"/>
              <a:buAutoNum type="arabicPeriod"/>
            </a:pPr>
            <a:r>
              <a:rPr lang="en-US" dirty="0" smtClean="0"/>
              <a:t>Market Definition</a:t>
            </a:r>
          </a:p>
          <a:p>
            <a:pPr marL="681228" indent="-571500">
              <a:buFont typeface="+mj-lt"/>
              <a:buAutoNum type="arabicPeriod"/>
            </a:pPr>
            <a:r>
              <a:rPr lang="en-US" dirty="0" smtClean="0"/>
              <a:t>Market Power Assessment</a:t>
            </a:r>
            <a:endParaRPr lang="en-US" dirty="0"/>
          </a:p>
        </p:txBody>
      </p:sp>
      <p:sp>
        <p:nvSpPr>
          <p:cNvPr id="3" name="Title 2"/>
          <p:cNvSpPr>
            <a:spLocks noGrp="1"/>
          </p:cNvSpPr>
          <p:nvPr>
            <p:ph type="title"/>
          </p:nvPr>
        </p:nvSpPr>
        <p:spPr/>
        <p:txBody>
          <a:bodyPr/>
          <a:lstStyle/>
          <a:p>
            <a:pPr algn="ctr"/>
            <a:r>
              <a:rPr lang="en-US" dirty="0" smtClean="0"/>
              <a:t>Topics of Discussion</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17</a:t>
            </a:fld>
            <a:endParaRPr lang="en-US"/>
          </a:p>
        </p:txBody>
      </p:sp>
      <p:sp>
        <p:nvSpPr>
          <p:cNvPr id="5" name="Date Placeholder 4"/>
          <p:cNvSpPr>
            <a:spLocks noGrp="1"/>
          </p:cNvSpPr>
          <p:nvPr>
            <p:ph type="dt" sz="half" idx="10"/>
          </p:nvPr>
        </p:nvSpPr>
        <p:spPr/>
        <p:txBody>
          <a:bodyPr/>
          <a:lstStyle/>
          <a:p>
            <a:fld id="{78B2B417-6F10-4C03-92C6-9DF21A1AF209}"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2400" y="2209800"/>
            <a:ext cx="457200" cy="1588"/>
          </a:xfrm>
          <a:prstGeom prst="straightConnector1">
            <a:avLst/>
          </a:prstGeom>
          <a:ln w="47625">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What are “competitive markets?”</a:t>
            </a:r>
            <a:endParaRPr lang="en-US" dirty="0"/>
          </a:p>
        </p:txBody>
      </p:sp>
      <p:sp>
        <p:nvSpPr>
          <p:cNvPr id="2" name="Content Placeholder 1"/>
          <p:cNvSpPr>
            <a:spLocks noGrp="1"/>
          </p:cNvSpPr>
          <p:nvPr>
            <p:ph sz="quarter" idx="2"/>
          </p:nvPr>
        </p:nvSpPr>
        <p:spPr/>
        <p:txBody>
          <a:bodyPr/>
          <a:lstStyle/>
          <a:p>
            <a:endParaRPr lang="en-US" dirty="0" smtClean="0"/>
          </a:p>
          <a:p>
            <a:pPr marL="651510" indent="-514350">
              <a:buNone/>
            </a:pPr>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4" name="Content Placeholder 13" descr="markets.jpg"/>
          <p:cNvPicPr>
            <a:picLocks noGrp="1" noChangeAspect="1"/>
          </p:cNvPicPr>
          <p:nvPr>
            <p:ph sz="quarter" idx="4"/>
          </p:nvPr>
        </p:nvPicPr>
        <p:blipFill>
          <a:blip r:embed="rId3" cstate="print"/>
          <a:stretch>
            <a:fillRect/>
          </a:stretch>
        </p:blipFill>
        <p:spPr>
          <a:xfrm>
            <a:off x="4918075" y="1600200"/>
            <a:ext cx="3495675" cy="3505200"/>
          </a:xfrm>
        </p:spPr>
      </p:pic>
      <p:sp>
        <p:nvSpPr>
          <p:cNvPr id="5" name="Date Placeholder 4"/>
          <p:cNvSpPr>
            <a:spLocks noGrp="1"/>
          </p:cNvSpPr>
          <p:nvPr>
            <p:ph type="dt" sz="half" idx="10"/>
          </p:nvPr>
        </p:nvSpPr>
        <p:spPr/>
        <p:txBody>
          <a:bodyPr/>
          <a:lstStyle/>
          <a:p>
            <a:fld id="{9B2F9FBF-5951-4D89-BFB6-7016CCA4667D}"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18</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What are “competitive markets?”</a:t>
            </a:r>
            <a:endParaRPr lang="en-US" dirty="0"/>
          </a:p>
        </p:txBody>
      </p:sp>
      <p:sp>
        <p:nvSpPr>
          <p:cNvPr id="2" name="Content Placeholder 1"/>
          <p:cNvSpPr>
            <a:spLocks noGrp="1"/>
          </p:cNvSpPr>
          <p:nvPr>
            <p:ph sz="quarter" idx="2"/>
          </p:nvPr>
        </p:nvSpPr>
        <p:spPr/>
        <p:txBody>
          <a:bodyPr/>
          <a:lstStyle/>
          <a:p>
            <a:r>
              <a:rPr lang="en-US" dirty="0" smtClean="0"/>
              <a:t>“looks like” or “performs  like” the perfectly competitive market structure</a:t>
            </a:r>
          </a:p>
          <a:p>
            <a:endParaRPr lang="en-US" dirty="0" smtClean="0"/>
          </a:p>
          <a:p>
            <a:pPr marL="651510" indent="-514350">
              <a:buNone/>
            </a:pPr>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4" name="Content Placeholder 13" descr="markets.jpg"/>
          <p:cNvPicPr>
            <a:picLocks noGrp="1" noChangeAspect="1"/>
          </p:cNvPicPr>
          <p:nvPr>
            <p:ph sz="quarter" idx="4"/>
          </p:nvPr>
        </p:nvPicPr>
        <p:blipFill>
          <a:blip r:embed="rId3" cstate="print"/>
          <a:stretch>
            <a:fillRect/>
          </a:stretch>
        </p:blipFill>
        <p:spPr>
          <a:xfrm>
            <a:off x="4918075" y="1600200"/>
            <a:ext cx="3495675" cy="3505200"/>
          </a:xfrm>
        </p:spPr>
      </p:pic>
      <p:sp>
        <p:nvSpPr>
          <p:cNvPr id="5" name="Date Placeholder 4"/>
          <p:cNvSpPr>
            <a:spLocks noGrp="1"/>
          </p:cNvSpPr>
          <p:nvPr>
            <p:ph type="dt" sz="half" idx="10"/>
          </p:nvPr>
        </p:nvSpPr>
        <p:spPr/>
        <p:txBody>
          <a:bodyPr/>
          <a:lstStyle/>
          <a:p>
            <a:fld id="{9B2F9FBF-5951-4D89-BFB6-7016CCA4667D}"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19</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t>   The views expressed herein are those of this facilitator and do not necessarily reflect the views of the Fair Trading Commission in Jamaica.</a:t>
            </a:r>
            <a:endParaRPr lang="en-US" dirty="0"/>
          </a:p>
        </p:txBody>
      </p:sp>
      <p:sp>
        <p:nvSpPr>
          <p:cNvPr id="3" name="Title 2"/>
          <p:cNvSpPr>
            <a:spLocks noGrp="1"/>
          </p:cNvSpPr>
          <p:nvPr>
            <p:ph type="title"/>
          </p:nvPr>
        </p:nvSpPr>
        <p:spPr/>
        <p:txBody>
          <a:bodyPr/>
          <a:lstStyle/>
          <a:p>
            <a:pPr algn="ctr"/>
            <a:r>
              <a:rPr lang="en-US" dirty="0" smtClean="0"/>
              <a:t>Disclaimer</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a:t>
            </a:fld>
            <a:endParaRPr lang="en-US" dirty="0"/>
          </a:p>
        </p:txBody>
      </p:sp>
      <p:sp>
        <p:nvSpPr>
          <p:cNvPr id="5" name="Date Placeholder 4"/>
          <p:cNvSpPr>
            <a:spLocks noGrp="1"/>
          </p:cNvSpPr>
          <p:nvPr>
            <p:ph type="dt" sz="half" idx="10"/>
          </p:nvPr>
        </p:nvSpPr>
        <p:spPr/>
        <p:txBody>
          <a:bodyPr/>
          <a:lstStyle/>
          <a:p>
            <a:fld id="{2C487EC4-9B52-4BF0-893C-A3294327BA67}" type="datetime4">
              <a:rPr lang="en-US" smtClean="0"/>
              <a:pPr/>
              <a:t>October 24, 2016</a:t>
            </a:fld>
            <a:endParaRPr lang="en-US" dirty="0"/>
          </a:p>
        </p:txBody>
      </p:sp>
      <p:sp>
        <p:nvSpPr>
          <p:cNvPr id="6" name="Footer Placeholder 5"/>
          <p:cNvSpPr>
            <a:spLocks noGrp="1"/>
          </p:cNvSpPr>
          <p:nvPr>
            <p:ph type="ftr" sz="quarter" idx="11"/>
          </p:nvPr>
        </p:nvSpPr>
        <p:spPr>
          <a:xfrm>
            <a:off x="3657600" y="6407944"/>
            <a:ext cx="3073153" cy="365125"/>
          </a:xfrm>
        </p:spPr>
        <p:txBody>
          <a:bodyPr/>
          <a:lstStyle/>
          <a:p>
            <a:r>
              <a:rPr lang="en-US" dirty="0" smtClean="0"/>
              <a:t>The Role of Economics in Competition Law Enforcement</a:t>
            </a: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“competitive markets?” (cont’d)</a:t>
            </a:r>
            <a:endParaRPr lang="en-US" dirty="0"/>
          </a:p>
        </p:txBody>
      </p:sp>
      <p:sp>
        <p:nvSpPr>
          <p:cNvPr id="2" name="Content Placeholder 1"/>
          <p:cNvSpPr>
            <a:spLocks noGrp="1"/>
          </p:cNvSpPr>
          <p:nvPr>
            <p:ph sz="quarter" idx="2"/>
          </p:nvPr>
        </p:nvSpPr>
        <p:spPr/>
        <p:txBody>
          <a:bodyPr/>
          <a:lstStyle/>
          <a:p>
            <a:r>
              <a:rPr lang="en-US" dirty="0" smtClean="0"/>
              <a:t>Market structure:</a:t>
            </a:r>
          </a:p>
          <a:p>
            <a:pPr marL="907542" lvl="1" indent="-514350">
              <a:buFont typeface="+mj-lt"/>
              <a:buAutoNum type="romanLcPeriod"/>
            </a:pPr>
            <a:r>
              <a:rPr lang="en-US" dirty="0" smtClean="0"/>
              <a:t>number of suppliers/buyers</a:t>
            </a:r>
          </a:p>
          <a:p>
            <a:pPr marL="907542" lvl="1" indent="-514350">
              <a:buFont typeface="+mj-lt"/>
              <a:buAutoNum type="romanLcPeriod"/>
            </a:pPr>
            <a:r>
              <a:rPr lang="en-US" dirty="0" smtClean="0"/>
              <a:t>conditions for entry and exit</a:t>
            </a:r>
          </a:p>
          <a:p>
            <a:pPr marL="907542" lvl="1" indent="-514350">
              <a:buFont typeface="+mj-lt"/>
              <a:buAutoNum type="romanLcPeriod"/>
            </a:pPr>
            <a:r>
              <a:rPr lang="en-US" dirty="0" smtClean="0"/>
              <a:t>information</a:t>
            </a:r>
          </a:p>
          <a:p>
            <a:pPr marL="907542" lvl="1" indent="-514350">
              <a:buFont typeface="+mj-lt"/>
              <a:buAutoNum type="romanLcPeriod"/>
            </a:pPr>
            <a:r>
              <a:rPr lang="en-US" dirty="0" smtClean="0"/>
              <a:t>substitutability</a:t>
            </a:r>
          </a:p>
          <a:p>
            <a:pPr marL="651510" indent="-514350">
              <a:buNone/>
            </a:pPr>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2" name="Content Placeholder 11" descr="markets.jpg"/>
          <p:cNvPicPr>
            <a:picLocks noGrp="1" noChangeAspect="1"/>
          </p:cNvPicPr>
          <p:nvPr>
            <p:ph sz="quarter" idx="4"/>
          </p:nvPr>
        </p:nvPicPr>
        <p:blipFill>
          <a:blip r:embed="rId3" cstate="print"/>
          <a:stretch>
            <a:fillRect/>
          </a:stretch>
        </p:blipFill>
        <p:spPr>
          <a:xfrm>
            <a:off x="5241304" y="1600200"/>
            <a:ext cx="2849217" cy="3276600"/>
          </a:xfrm>
        </p:spPr>
      </p:pic>
      <p:sp>
        <p:nvSpPr>
          <p:cNvPr id="5" name="Date Placeholder 4"/>
          <p:cNvSpPr>
            <a:spLocks noGrp="1"/>
          </p:cNvSpPr>
          <p:nvPr>
            <p:ph type="dt" sz="half" idx="10"/>
          </p:nvPr>
        </p:nvSpPr>
        <p:spPr/>
        <p:txBody>
          <a:bodyPr/>
          <a:lstStyle/>
          <a:p>
            <a:fld id="{4E78FA0E-48D7-4B94-B07E-14120EC2B4AD}"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20</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“competitive markets?” (cont’d)</a:t>
            </a:r>
            <a:endParaRPr lang="en-US" dirty="0"/>
          </a:p>
        </p:txBody>
      </p:sp>
      <p:sp>
        <p:nvSpPr>
          <p:cNvPr id="2" name="Content Placeholder 1"/>
          <p:cNvSpPr>
            <a:spLocks noGrp="1"/>
          </p:cNvSpPr>
          <p:nvPr>
            <p:ph sz="quarter" idx="2"/>
          </p:nvPr>
        </p:nvSpPr>
        <p:spPr/>
        <p:txBody>
          <a:bodyPr>
            <a:normAutofit/>
          </a:bodyPr>
          <a:lstStyle/>
          <a:p>
            <a:r>
              <a:rPr lang="en-US" dirty="0" smtClean="0"/>
              <a:t>Various market structures studied by economists</a:t>
            </a:r>
          </a:p>
          <a:p>
            <a:pPr marL="850392" lvl="1" indent="-457200">
              <a:buFont typeface="+mj-lt"/>
              <a:buAutoNum type="arabicPeriod"/>
            </a:pPr>
            <a:r>
              <a:rPr lang="en-US" b="1" dirty="0" smtClean="0"/>
              <a:t>(Perfectly) Competitive </a:t>
            </a:r>
            <a:r>
              <a:rPr lang="en-US" dirty="0" smtClean="0"/>
              <a:t>[</a:t>
            </a:r>
            <a:r>
              <a:rPr lang="en-US" dirty="0" smtClean="0">
                <a:solidFill>
                  <a:srgbClr val="00B0F0"/>
                </a:solidFill>
              </a:rPr>
              <a:t>worshipped</a:t>
            </a:r>
            <a:r>
              <a:rPr lang="en-US" dirty="0" smtClean="0"/>
              <a:t>, no real world example]</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1" name="Content Placeholder 10" descr="winner podium.jpg"/>
          <p:cNvPicPr>
            <a:picLocks noGrp="1" noChangeAspect="1"/>
          </p:cNvPicPr>
          <p:nvPr>
            <p:ph sz="quarter" idx="4"/>
          </p:nvPr>
        </p:nvPicPr>
        <p:blipFill>
          <a:blip r:embed="rId3" cstate="print"/>
          <a:stretch>
            <a:fillRect/>
          </a:stretch>
        </p:blipFill>
        <p:spPr>
          <a:xfrm>
            <a:off x="5410200" y="1600200"/>
            <a:ext cx="2545410" cy="3352800"/>
          </a:xfrm>
        </p:spPr>
      </p:pic>
      <p:sp>
        <p:nvSpPr>
          <p:cNvPr id="5" name="Date Placeholder 4"/>
          <p:cNvSpPr>
            <a:spLocks noGrp="1"/>
          </p:cNvSpPr>
          <p:nvPr>
            <p:ph type="dt" sz="half" idx="10"/>
          </p:nvPr>
        </p:nvSpPr>
        <p:spPr/>
        <p:txBody>
          <a:bodyPr/>
          <a:lstStyle/>
          <a:p>
            <a:fld id="{B96CDD25-D8ED-4434-A01F-523B8C7C2399}"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21</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“competitive markets?” (cont’d)</a:t>
            </a:r>
            <a:endParaRPr lang="en-US" dirty="0"/>
          </a:p>
        </p:txBody>
      </p:sp>
      <p:sp>
        <p:nvSpPr>
          <p:cNvPr id="2" name="Content Placeholder 1"/>
          <p:cNvSpPr>
            <a:spLocks noGrp="1"/>
          </p:cNvSpPr>
          <p:nvPr>
            <p:ph sz="quarter" idx="2"/>
          </p:nvPr>
        </p:nvSpPr>
        <p:spPr/>
        <p:txBody>
          <a:bodyPr>
            <a:normAutofit/>
          </a:bodyPr>
          <a:lstStyle/>
          <a:p>
            <a:r>
              <a:rPr lang="en-US" dirty="0" smtClean="0"/>
              <a:t>Various market structures studied by economists</a:t>
            </a:r>
          </a:p>
          <a:p>
            <a:pPr marL="850392" lvl="1" indent="-457200">
              <a:buFont typeface="+mj-lt"/>
              <a:buAutoNum type="arabicPeriod"/>
            </a:pPr>
            <a:r>
              <a:rPr lang="en-US" dirty="0" smtClean="0">
                <a:solidFill>
                  <a:schemeClr val="tx1">
                    <a:lumMod val="50000"/>
                    <a:lumOff val="50000"/>
                  </a:schemeClr>
                </a:solidFill>
              </a:rPr>
              <a:t>(Perfectly) Competitive [worshipped, no real world example]</a:t>
            </a:r>
          </a:p>
          <a:p>
            <a:pPr marL="850392" lvl="1" indent="-457200">
              <a:buFont typeface="+mj-lt"/>
              <a:buAutoNum type="arabicPeriod"/>
            </a:pPr>
            <a:r>
              <a:rPr lang="en-US" b="1" dirty="0" smtClean="0"/>
              <a:t>Oligopoly</a:t>
            </a:r>
            <a:r>
              <a:rPr lang="en-US" dirty="0" smtClean="0"/>
              <a:t> [</a:t>
            </a:r>
            <a:r>
              <a:rPr lang="en-US" dirty="0" smtClean="0">
                <a:solidFill>
                  <a:srgbClr val="00B0F0"/>
                </a:solidFill>
              </a:rPr>
              <a:t>tolerated</a:t>
            </a:r>
            <a:r>
              <a:rPr lang="en-US" dirty="0" smtClean="0"/>
              <a:t>, </a:t>
            </a:r>
            <a:r>
              <a:rPr lang="en-US" dirty="0" err="1" smtClean="0"/>
              <a:t>eg</a:t>
            </a:r>
            <a:r>
              <a:rPr lang="en-US" dirty="0" smtClean="0"/>
              <a:t>. new cars dealer]</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1" name="Content Placeholder 10" descr="winner podium.jpg"/>
          <p:cNvPicPr>
            <a:picLocks noGrp="1" noChangeAspect="1"/>
          </p:cNvPicPr>
          <p:nvPr>
            <p:ph sz="quarter" idx="4"/>
          </p:nvPr>
        </p:nvPicPr>
        <p:blipFill>
          <a:blip r:embed="rId3" cstate="print"/>
          <a:stretch>
            <a:fillRect/>
          </a:stretch>
        </p:blipFill>
        <p:spPr>
          <a:xfrm>
            <a:off x="5410200" y="2234829"/>
            <a:ext cx="2545410" cy="2083541"/>
          </a:xfrm>
        </p:spPr>
      </p:pic>
      <p:sp>
        <p:nvSpPr>
          <p:cNvPr id="5" name="Date Placeholder 4"/>
          <p:cNvSpPr>
            <a:spLocks noGrp="1"/>
          </p:cNvSpPr>
          <p:nvPr>
            <p:ph type="dt" sz="half" idx="10"/>
          </p:nvPr>
        </p:nvSpPr>
        <p:spPr/>
        <p:txBody>
          <a:bodyPr/>
          <a:lstStyle/>
          <a:p>
            <a:fld id="{C48A45D6-91FA-4E72-A8B1-2BFC0F6420A3}"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22</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“competitive markets?” (cont’d)</a:t>
            </a:r>
            <a:endParaRPr lang="en-US" dirty="0"/>
          </a:p>
        </p:txBody>
      </p:sp>
      <p:sp>
        <p:nvSpPr>
          <p:cNvPr id="2" name="Content Placeholder 1"/>
          <p:cNvSpPr>
            <a:spLocks noGrp="1"/>
          </p:cNvSpPr>
          <p:nvPr>
            <p:ph sz="quarter" idx="2"/>
          </p:nvPr>
        </p:nvSpPr>
        <p:spPr/>
        <p:txBody>
          <a:bodyPr>
            <a:normAutofit/>
          </a:bodyPr>
          <a:lstStyle/>
          <a:p>
            <a:r>
              <a:rPr lang="en-US" dirty="0" smtClean="0"/>
              <a:t>Various market structures studied by economists</a:t>
            </a:r>
          </a:p>
          <a:p>
            <a:pPr marL="850392" lvl="1" indent="-457200">
              <a:buFont typeface="+mj-lt"/>
              <a:buAutoNum type="arabicPeriod"/>
            </a:pPr>
            <a:r>
              <a:rPr lang="en-US" dirty="0" smtClean="0">
                <a:solidFill>
                  <a:schemeClr val="tx1">
                    <a:lumMod val="50000"/>
                    <a:lumOff val="50000"/>
                  </a:schemeClr>
                </a:solidFill>
              </a:rPr>
              <a:t>(Perfectly) Competitive [worshipped, no real world example]</a:t>
            </a:r>
          </a:p>
          <a:p>
            <a:pPr marL="850392" lvl="1" indent="-457200">
              <a:buFont typeface="+mj-lt"/>
              <a:buAutoNum type="arabicPeriod"/>
            </a:pPr>
            <a:r>
              <a:rPr lang="en-US" dirty="0" smtClean="0">
                <a:solidFill>
                  <a:schemeClr val="tx1">
                    <a:lumMod val="50000"/>
                    <a:lumOff val="50000"/>
                  </a:schemeClr>
                </a:solidFill>
              </a:rPr>
              <a:t>Oligopoly [tolerated, </a:t>
            </a:r>
            <a:r>
              <a:rPr lang="en-US" dirty="0" err="1" smtClean="0">
                <a:solidFill>
                  <a:schemeClr val="tx1">
                    <a:lumMod val="50000"/>
                    <a:lumOff val="50000"/>
                  </a:schemeClr>
                </a:solidFill>
              </a:rPr>
              <a:t>eg</a:t>
            </a:r>
            <a:r>
              <a:rPr lang="en-US" dirty="0" smtClean="0">
                <a:solidFill>
                  <a:schemeClr val="tx1">
                    <a:lumMod val="50000"/>
                    <a:lumOff val="50000"/>
                  </a:schemeClr>
                </a:solidFill>
              </a:rPr>
              <a:t> new cars dealer]</a:t>
            </a:r>
          </a:p>
          <a:p>
            <a:pPr marL="850392" lvl="1" indent="-457200">
              <a:buFont typeface="+mj-lt"/>
              <a:buAutoNum type="arabicPeriod"/>
            </a:pPr>
            <a:r>
              <a:rPr lang="en-US" b="1" dirty="0" smtClean="0"/>
              <a:t>Monopolistically Competitive </a:t>
            </a:r>
            <a:r>
              <a:rPr lang="en-US" dirty="0" smtClean="0"/>
              <a:t>[</a:t>
            </a:r>
            <a:r>
              <a:rPr lang="en-US" dirty="0" smtClean="0">
                <a:solidFill>
                  <a:srgbClr val="00B0F0"/>
                </a:solidFill>
              </a:rPr>
              <a:t>tolerated</a:t>
            </a:r>
            <a:r>
              <a:rPr lang="en-US" dirty="0" smtClean="0"/>
              <a:t>, service station dealer]</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1" name="Content Placeholder 10" descr="winner podium.jpg"/>
          <p:cNvPicPr>
            <a:picLocks noGrp="1" noChangeAspect="1"/>
          </p:cNvPicPr>
          <p:nvPr>
            <p:ph sz="quarter" idx="4"/>
          </p:nvPr>
        </p:nvPicPr>
        <p:blipFill>
          <a:blip r:embed="rId3" cstate="print"/>
          <a:stretch>
            <a:fillRect/>
          </a:stretch>
        </p:blipFill>
        <p:spPr>
          <a:xfrm>
            <a:off x="5410200" y="2234829"/>
            <a:ext cx="2545410" cy="2083541"/>
          </a:xfrm>
        </p:spPr>
      </p:pic>
      <p:sp>
        <p:nvSpPr>
          <p:cNvPr id="5" name="Date Placeholder 4"/>
          <p:cNvSpPr>
            <a:spLocks noGrp="1"/>
          </p:cNvSpPr>
          <p:nvPr>
            <p:ph type="dt" sz="half" idx="10"/>
          </p:nvPr>
        </p:nvSpPr>
        <p:spPr/>
        <p:txBody>
          <a:bodyPr/>
          <a:lstStyle/>
          <a:p>
            <a:fld id="{EA34A177-7B35-453A-8899-CF1F3DED7D29}"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23</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2.1 “competitive markets?” (cont’d)</a:t>
            </a:r>
            <a:endParaRPr lang="en-US" dirty="0"/>
          </a:p>
        </p:txBody>
      </p:sp>
      <p:sp>
        <p:nvSpPr>
          <p:cNvPr id="2" name="Content Placeholder 1"/>
          <p:cNvSpPr>
            <a:spLocks noGrp="1"/>
          </p:cNvSpPr>
          <p:nvPr>
            <p:ph sz="quarter" idx="2"/>
          </p:nvPr>
        </p:nvSpPr>
        <p:spPr/>
        <p:txBody>
          <a:bodyPr>
            <a:normAutofit lnSpcReduction="10000"/>
          </a:bodyPr>
          <a:lstStyle/>
          <a:p>
            <a:r>
              <a:rPr lang="en-US" dirty="0" smtClean="0"/>
              <a:t>Various market structures studied by economists</a:t>
            </a:r>
          </a:p>
          <a:p>
            <a:pPr marL="850392" lvl="1" indent="-457200">
              <a:buFont typeface="+mj-lt"/>
              <a:buAutoNum type="arabicPeriod"/>
            </a:pPr>
            <a:r>
              <a:rPr lang="en-US" dirty="0" smtClean="0">
                <a:solidFill>
                  <a:schemeClr val="tx1">
                    <a:lumMod val="50000"/>
                    <a:lumOff val="50000"/>
                  </a:schemeClr>
                </a:solidFill>
              </a:rPr>
              <a:t>(Perfectly) Competitive [worshipped, no real world example]</a:t>
            </a:r>
          </a:p>
          <a:p>
            <a:pPr marL="850392" lvl="1" indent="-457200">
              <a:buFont typeface="+mj-lt"/>
              <a:buAutoNum type="arabicPeriod"/>
            </a:pPr>
            <a:r>
              <a:rPr lang="en-US" dirty="0" smtClean="0">
                <a:solidFill>
                  <a:schemeClr val="tx1">
                    <a:lumMod val="50000"/>
                    <a:lumOff val="50000"/>
                  </a:schemeClr>
                </a:solidFill>
              </a:rPr>
              <a:t>Oligopoly [tolerated, e.g. new cars dealer]</a:t>
            </a:r>
          </a:p>
          <a:p>
            <a:pPr marL="850392" lvl="1" indent="-457200">
              <a:buFont typeface="+mj-lt"/>
              <a:buAutoNum type="arabicPeriod"/>
            </a:pPr>
            <a:r>
              <a:rPr lang="en-US" dirty="0" smtClean="0">
                <a:solidFill>
                  <a:schemeClr val="tx1">
                    <a:lumMod val="50000"/>
                    <a:lumOff val="50000"/>
                  </a:schemeClr>
                </a:solidFill>
              </a:rPr>
              <a:t>Monopolistically Competitive [tolerated, e.g. service station dealer]</a:t>
            </a:r>
          </a:p>
          <a:p>
            <a:pPr marL="850392" lvl="1" indent="-457200">
              <a:buFont typeface="+mj-lt"/>
              <a:buAutoNum type="arabicPeriod"/>
            </a:pPr>
            <a:r>
              <a:rPr lang="en-US" b="1" dirty="0" smtClean="0"/>
              <a:t>Monopoly</a:t>
            </a:r>
            <a:r>
              <a:rPr lang="en-US" dirty="0" smtClean="0"/>
              <a:t> [</a:t>
            </a:r>
            <a:r>
              <a:rPr lang="en-US" dirty="0" smtClean="0">
                <a:solidFill>
                  <a:srgbClr val="00B0F0"/>
                </a:solidFill>
              </a:rPr>
              <a:t>despised</a:t>
            </a:r>
            <a:r>
              <a:rPr lang="en-US" dirty="0" smtClean="0"/>
              <a:t>, e.g. Guyana Power &amp; Light Inc]</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11" name="Content Placeholder 10" descr="winner podium.jpg"/>
          <p:cNvPicPr>
            <a:picLocks noGrp="1" noChangeAspect="1"/>
          </p:cNvPicPr>
          <p:nvPr>
            <p:ph sz="quarter" idx="4"/>
          </p:nvPr>
        </p:nvPicPr>
        <p:blipFill>
          <a:blip r:embed="rId3" cstate="print"/>
          <a:stretch>
            <a:fillRect/>
          </a:stretch>
        </p:blipFill>
        <p:spPr>
          <a:xfrm>
            <a:off x="5410200" y="1676400"/>
            <a:ext cx="2545410" cy="3352800"/>
          </a:xfrm>
        </p:spPr>
      </p:pic>
      <p:sp>
        <p:nvSpPr>
          <p:cNvPr id="5" name="Date Placeholder 4"/>
          <p:cNvSpPr>
            <a:spLocks noGrp="1"/>
          </p:cNvSpPr>
          <p:nvPr>
            <p:ph type="dt" sz="half" idx="10"/>
          </p:nvPr>
        </p:nvSpPr>
        <p:spPr/>
        <p:txBody>
          <a:bodyPr/>
          <a:lstStyle/>
          <a:p>
            <a:fld id="{9E57CF21-9321-4FA2-BABC-57417067A38E}"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24</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None/>
            </a:pPr>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rmAutofit/>
          </a:bodyPr>
          <a:lstStyle/>
          <a:p>
            <a:r>
              <a:rPr lang="en-US" dirty="0" smtClean="0"/>
              <a:t>2.1 “competitive markets”?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25</a:t>
            </a:fld>
            <a:endParaRPr lang="en-US"/>
          </a:p>
        </p:txBody>
      </p:sp>
      <p:sp>
        <p:nvSpPr>
          <p:cNvPr id="5" name="Date Placeholder 4"/>
          <p:cNvSpPr>
            <a:spLocks noGrp="1"/>
          </p:cNvSpPr>
          <p:nvPr>
            <p:ph type="dt" sz="half" idx="10"/>
          </p:nvPr>
        </p:nvSpPr>
        <p:spPr/>
        <p:txBody>
          <a:bodyPr/>
          <a:lstStyle/>
          <a:p>
            <a:fld id="{8D30437A-56CE-42AB-ADAC-60CAEDAC18C9}" type="datetime4">
              <a:rPr lang="en-US" smtClean="0"/>
              <a:pPr/>
              <a:t>October 24, 2016</a:t>
            </a:fld>
            <a:endParaRPr lang="en-US"/>
          </a:p>
        </p:txBody>
      </p:sp>
      <p:sp>
        <p:nvSpPr>
          <p:cNvPr id="6" name="Footer Placeholder 5"/>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nvGraphicFramePr>
        <p:xfrm>
          <a:off x="457200" y="1524000"/>
          <a:ext cx="7772400" cy="3751851"/>
        </p:xfrm>
        <a:graphic>
          <a:graphicData uri="http://schemas.openxmlformats.org/drawingml/2006/table">
            <a:tbl>
              <a:tblPr firstRow="1" bandRow="1">
                <a:tableStyleId>{5C22544A-7EE6-4342-B048-85BDC9FD1C3A}</a:tableStyleId>
              </a:tblPr>
              <a:tblGrid>
                <a:gridCol w="2286000"/>
                <a:gridCol w="1752600"/>
                <a:gridCol w="1790700"/>
                <a:gridCol w="1943100"/>
              </a:tblGrid>
              <a:tr h="915937">
                <a:tc>
                  <a:txBody>
                    <a:bodyPr/>
                    <a:lstStyle/>
                    <a:p>
                      <a:pPr algn="ctr"/>
                      <a:r>
                        <a:rPr lang="en-US" sz="2400" dirty="0" smtClean="0"/>
                        <a:t>Features</a:t>
                      </a:r>
                      <a:endParaRPr lang="en-US" sz="2400" dirty="0"/>
                    </a:p>
                  </a:txBody>
                  <a:tcPr/>
                </a:tc>
                <a:tc>
                  <a:txBody>
                    <a:bodyPr/>
                    <a:lstStyle/>
                    <a:p>
                      <a:r>
                        <a:rPr lang="en-US" sz="2400" dirty="0" smtClean="0"/>
                        <a:t>Competitive</a:t>
                      </a:r>
                      <a:endParaRPr lang="en-US" sz="2400" dirty="0"/>
                    </a:p>
                  </a:txBody>
                  <a:tcPr/>
                </a:tc>
                <a:tc>
                  <a:txBody>
                    <a:bodyPr/>
                    <a:lstStyle/>
                    <a:p>
                      <a:r>
                        <a:rPr lang="en-US" sz="2400" dirty="0" smtClean="0"/>
                        <a:t>Oligopoly</a:t>
                      </a:r>
                      <a:endParaRPr lang="en-US" sz="2400" dirty="0"/>
                    </a:p>
                  </a:txBody>
                  <a:tcPr/>
                </a:tc>
                <a:tc>
                  <a:txBody>
                    <a:bodyPr/>
                    <a:lstStyle/>
                    <a:p>
                      <a:r>
                        <a:rPr lang="en-US" sz="2400" dirty="0" smtClean="0"/>
                        <a:t>Monopoly</a:t>
                      </a:r>
                      <a:endParaRPr lang="en-US" sz="2400" dirty="0"/>
                    </a:p>
                  </a:txBody>
                  <a:tcPr/>
                </a:tc>
              </a:tr>
              <a:tr h="760463">
                <a:tc>
                  <a:txBody>
                    <a:bodyPr/>
                    <a:lstStyle/>
                    <a:p>
                      <a:r>
                        <a:rPr lang="en-US" sz="2400" dirty="0" smtClean="0"/>
                        <a:t>Suppliers</a:t>
                      </a:r>
                      <a:endParaRPr lang="en-US" sz="2400" dirty="0"/>
                    </a:p>
                  </a:txBody>
                  <a:tcPr/>
                </a:tc>
                <a:tc>
                  <a:txBody>
                    <a:bodyPr/>
                    <a:lstStyle/>
                    <a:p>
                      <a:pPr algn="ctr"/>
                      <a:r>
                        <a:rPr lang="en-US" sz="2400" dirty="0" smtClean="0"/>
                        <a:t>Many</a:t>
                      </a:r>
                      <a:endParaRPr lang="en-US" sz="2400" dirty="0"/>
                    </a:p>
                  </a:txBody>
                  <a:tcPr/>
                </a:tc>
                <a:tc>
                  <a:txBody>
                    <a:bodyPr/>
                    <a:lstStyle/>
                    <a:p>
                      <a:pPr algn="ctr"/>
                      <a:r>
                        <a:rPr lang="en-US" sz="2400" dirty="0" smtClean="0"/>
                        <a:t>Few</a:t>
                      </a:r>
                      <a:endParaRPr lang="en-US" sz="2400" dirty="0"/>
                    </a:p>
                  </a:txBody>
                  <a:tcPr/>
                </a:tc>
                <a:tc>
                  <a:txBody>
                    <a:bodyPr/>
                    <a:lstStyle/>
                    <a:p>
                      <a:pPr algn="ctr"/>
                      <a:r>
                        <a:rPr lang="en-US" sz="2400" dirty="0" smtClean="0"/>
                        <a:t>One</a:t>
                      </a:r>
                      <a:endParaRPr lang="en-US" sz="2400" dirty="0"/>
                    </a:p>
                  </a:txBody>
                  <a:tcPr/>
                </a:tc>
              </a:tr>
              <a:tr h="674709">
                <a:tc>
                  <a:txBody>
                    <a:bodyPr/>
                    <a:lstStyle/>
                    <a:p>
                      <a:r>
                        <a:rPr lang="en-US" sz="2400" dirty="0" smtClean="0"/>
                        <a:t>Difficulties  entering/exiting </a:t>
                      </a:r>
                      <a:endParaRPr lang="en-US" sz="2400" dirty="0"/>
                    </a:p>
                  </a:txBody>
                  <a:tcPr/>
                </a:tc>
                <a:tc>
                  <a:txBody>
                    <a:bodyPr/>
                    <a:lstStyle/>
                    <a:p>
                      <a:pPr algn="ctr"/>
                      <a:r>
                        <a:rPr lang="en-US" sz="2400" dirty="0" smtClean="0"/>
                        <a:t>None</a:t>
                      </a:r>
                      <a:endParaRPr lang="en-US" sz="2400" dirty="0"/>
                    </a:p>
                  </a:txBody>
                  <a:tcPr/>
                </a:tc>
                <a:tc>
                  <a:txBody>
                    <a:bodyPr/>
                    <a:lstStyle/>
                    <a:p>
                      <a:pPr algn="ctr"/>
                      <a:r>
                        <a:rPr lang="en-US" sz="2400" dirty="0" smtClean="0"/>
                        <a:t>Medium</a:t>
                      </a:r>
                      <a:endParaRPr lang="en-US" sz="2400" dirty="0"/>
                    </a:p>
                  </a:txBody>
                  <a:tcPr/>
                </a:tc>
                <a:tc>
                  <a:txBody>
                    <a:bodyPr/>
                    <a:lstStyle/>
                    <a:p>
                      <a:pPr algn="ctr"/>
                      <a:r>
                        <a:rPr lang="en-US" sz="2400" dirty="0" smtClean="0"/>
                        <a:t>Very</a:t>
                      </a:r>
                      <a:r>
                        <a:rPr lang="en-US" sz="2400" baseline="0" dirty="0" smtClean="0"/>
                        <a:t> </a:t>
                      </a:r>
                      <a:r>
                        <a:rPr lang="en-US" sz="2400" dirty="0" smtClean="0"/>
                        <a:t>High</a:t>
                      </a:r>
                      <a:endParaRPr lang="en-US" sz="2400" dirty="0"/>
                    </a:p>
                  </a:txBody>
                  <a:tcPr/>
                </a:tc>
              </a:tr>
              <a:tr h="743637">
                <a:tc>
                  <a:txBody>
                    <a:bodyPr/>
                    <a:lstStyle/>
                    <a:p>
                      <a:r>
                        <a:rPr lang="en-US" sz="2400" dirty="0" smtClean="0"/>
                        <a:t>information</a:t>
                      </a:r>
                      <a:endParaRPr lang="en-US" sz="2400" dirty="0"/>
                    </a:p>
                  </a:txBody>
                  <a:tcPr/>
                </a:tc>
                <a:tc>
                  <a:txBody>
                    <a:bodyPr/>
                    <a:lstStyle/>
                    <a:p>
                      <a:pPr algn="ctr"/>
                      <a:r>
                        <a:rPr lang="en-US" sz="2400" dirty="0" smtClean="0"/>
                        <a:t>Perfect</a:t>
                      </a:r>
                      <a:endParaRPr lang="en-US" sz="2400" dirty="0"/>
                    </a:p>
                  </a:txBody>
                  <a:tcPr/>
                </a:tc>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r>
              <a:tr h="508854">
                <a:tc>
                  <a:txBody>
                    <a:bodyPr/>
                    <a:lstStyle/>
                    <a:p>
                      <a:r>
                        <a:rPr lang="en-US" sz="2400" dirty="0" smtClean="0"/>
                        <a:t>substitutability</a:t>
                      </a:r>
                      <a:endParaRPr lang="en-US" sz="2400" dirty="0"/>
                    </a:p>
                  </a:txBody>
                  <a:tcPr/>
                </a:tc>
                <a:tc>
                  <a:txBody>
                    <a:bodyPr/>
                    <a:lstStyle/>
                    <a:p>
                      <a:pPr algn="ctr"/>
                      <a:r>
                        <a:rPr lang="en-US" sz="2400" dirty="0" smtClean="0"/>
                        <a:t>Perfect</a:t>
                      </a:r>
                      <a:endParaRPr lang="en-US" sz="2400" dirty="0"/>
                    </a:p>
                  </a:txBody>
                  <a:tcPr/>
                </a:tc>
                <a:tc>
                  <a:txBody>
                    <a:bodyPr/>
                    <a:lstStyle/>
                    <a:p>
                      <a:pPr algn="ctr"/>
                      <a:r>
                        <a:rPr lang="en-US" sz="2400" dirty="0" smtClean="0"/>
                        <a:t>---</a:t>
                      </a:r>
                      <a:endParaRPr lang="en-US" sz="2400" dirty="0"/>
                    </a:p>
                  </a:txBody>
                  <a:tcPr/>
                </a:tc>
                <a:tc>
                  <a:txBody>
                    <a:bodyPr/>
                    <a:lstStyle/>
                    <a:p>
                      <a:pPr algn="ctr"/>
                      <a:r>
                        <a:rPr lang="en-US" sz="2400" dirty="0" smtClean="0"/>
                        <a:t>none</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157471"/>
          </a:xfrm>
        </p:spPr>
        <p:txBody>
          <a:bodyPr>
            <a:normAutofit/>
          </a:bodyPr>
          <a:lstStyle/>
          <a:p>
            <a:r>
              <a:rPr lang="en-US" dirty="0" smtClean="0"/>
              <a:t>Economists rank markets based on “efficiency” </a:t>
            </a:r>
          </a:p>
          <a:p>
            <a:pPr lvl="1"/>
            <a:r>
              <a:rPr lang="en-US" dirty="0" smtClean="0"/>
              <a:t>Static Efficiency</a:t>
            </a:r>
          </a:p>
          <a:p>
            <a:pPr lvl="2"/>
            <a:r>
              <a:rPr lang="en-US" dirty="0" err="1" smtClean="0">
                <a:solidFill>
                  <a:srgbClr val="0070C0"/>
                </a:solidFill>
              </a:rPr>
              <a:t>Allocative</a:t>
            </a:r>
            <a:r>
              <a:rPr lang="en-US" dirty="0" smtClean="0">
                <a:solidFill>
                  <a:srgbClr val="0070C0"/>
                </a:solidFill>
              </a:rPr>
              <a:t> efficiency</a:t>
            </a:r>
            <a:r>
              <a:rPr lang="en-US" dirty="0" smtClean="0"/>
              <a:t>:- resources are allocated to reflect consumer preferences. [“p = mc”]</a:t>
            </a:r>
          </a:p>
          <a:p>
            <a:pPr lvl="2"/>
            <a:r>
              <a:rPr lang="en-US" dirty="0" smtClean="0">
                <a:solidFill>
                  <a:srgbClr val="0070C0"/>
                </a:solidFill>
              </a:rPr>
              <a:t>Productive efficiency</a:t>
            </a:r>
            <a:r>
              <a:rPr lang="en-US" dirty="0" smtClean="0"/>
              <a:t>:- average production costs are minimized</a:t>
            </a:r>
          </a:p>
          <a:p>
            <a:pPr lvl="2"/>
            <a:r>
              <a:rPr lang="en-US" dirty="0" smtClean="0">
                <a:solidFill>
                  <a:srgbClr val="0070C0"/>
                </a:solidFill>
              </a:rPr>
              <a:t>Total Surplus</a:t>
            </a:r>
            <a:r>
              <a:rPr lang="en-US" dirty="0" smtClean="0"/>
              <a:t>:- Maximize consumer + producer surplus</a:t>
            </a:r>
          </a:p>
          <a:p>
            <a:pPr lvl="1"/>
            <a:r>
              <a:rPr lang="en-US" dirty="0" smtClean="0"/>
              <a:t>Dynamic Efficiency</a:t>
            </a:r>
          </a:p>
          <a:p>
            <a:pPr lvl="2"/>
            <a:r>
              <a:rPr lang="en-US" dirty="0" smtClean="0">
                <a:solidFill>
                  <a:srgbClr val="0070C0"/>
                </a:solidFill>
              </a:rPr>
              <a:t>Product innovation</a:t>
            </a:r>
            <a:r>
              <a:rPr lang="en-US" dirty="0" smtClean="0"/>
              <a:t>:- introduction of “new” product</a:t>
            </a:r>
          </a:p>
          <a:p>
            <a:pPr lvl="2"/>
            <a:r>
              <a:rPr lang="en-US" dirty="0" smtClean="0">
                <a:solidFill>
                  <a:srgbClr val="0070C0"/>
                </a:solidFill>
              </a:rPr>
              <a:t>Cost innovation</a:t>
            </a:r>
            <a:r>
              <a:rPr lang="en-US" dirty="0" smtClean="0"/>
              <a:t>:- cheaper way of producing existing product</a:t>
            </a:r>
            <a:endParaRPr lang="en-US" dirty="0"/>
          </a:p>
        </p:txBody>
      </p:sp>
      <p:sp>
        <p:nvSpPr>
          <p:cNvPr id="3" name="Date Placeholder 2"/>
          <p:cNvSpPr>
            <a:spLocks noGrp="1"/>
          </p:cNvSpPr>
          <p:nvPr>
            <p:ph type="dt" sz="half" idx="10"/>
          </p:nvPr>
        </p:nvSpPr>
        <p:spPr/>
        <p:txBody>
          <a:bodyPr/>
          <a:lstStyle/>
          <a:p>
            <a:fld id="{BDB8C3A3-B1B8-4F8E-8EB0-A0A743136F40}" type="datetime4">
              <a:rPr lang="en-US" smtClean="0"/>
              <a:pPr/>
              <a:t>October 24, 2016</a:t>
            </a:fld>
            <a:endParaRPr lang="en-US"/>
          </a:p>
        </p:txBody>
      </p:sp>
      <p:sp>
        <p:nvSpPr>
          <p:cNvPr id="4" name="Footer Placeholder 3"/>
          <p:cNvSpPr>
            <a:spLocks noGrp="1"/>
          </p:cNvSpPr>
          <p:nvPr>
            <p:ph type="ftr" sz="quarter" idx="11"/>
          </p:nvPr>
        </p:nvSpPr>
        <p:spPr>
          <a:xfrm>
            <a:off x="3733800" y="6407944"/>
            <a:ext cx="2996953" cy="365125"/>
          </a:xfrm>
        </p:spPr>
        <p:txBody>
          <a:bodyPr/>
          <a:lstStyle/>
          <a:p>
            <a:r>
              <a:rPr lang="en-US" smtClean="0"/>
              <a:t>The Role of Economics in Competition Law Enforcement</a:t>
            </a:r>
            <a:endParaRPr lang="en-US" dirty="0"/>
          </a:p>
        </p:txBody>
      </p:sp>
      <p:sp>
        <p:nvSpPr>
          <p:cNvPr id="5" name="Slide Number Placeholder 4"/>
          <p:cNvSpPr>
            <a:spLocks noGrp="1"/>
          </p:cNvSpPr>
          <p:nvPr>
            <p:ph type="sldNum" sz="quarter" idx="12"/>
          </p:nvPr>
        </p:nvSpPr>
        <p:spPr/>
        <p:txBody>
          <a:bodyPr/>
          <a:lstStyle/>
          <a:p>
            <a:fld id="{3C2F2887-8B76-4CE8-8C0C-5E92DF30602D}" type="slidenum">
              <a:rPr lang="en-US" smtClean="0"/>
              <a:pPr/>
              <a:t>26</a:t>
            </a:fld>
            <a:endParaRPr lang="en-US"/>
          </a:p>
        </p:txBody>
      </p:sp>
      <p:sp>
        <p:nvSpPr>
          <p:cNvPr id="6" name="Title 5"/>
          <p:cNvSpPr>
            <a:spLocks noGrp="1"/>
          </p:cNvSpPr>
          <p:nvPr>
            <p:ph type="title"/>
          </p:nvPr>
        </p:nvSpPr>
        <p:spPr/>
        <p:txBody>
          <a:bodyPr>
            <a:normAutofit fontScale="90000"/>
          </a:bodyPr>
          <a:lstStyle/>
          <a:p>
            <a:r>
              <a:rPr lang="en-US" dirty="0" smtClean="0"/>
              <a:t>2.2 How “competitive markets” compare</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157471"/>
          </a:xfrm>
        </p:spPr>
        <p:txBody>
          <a:bodyPr>
            <a:normAutofit/>
          </a:bodyPr>
          <a:lstStyle/>
          <a:p>
            <a:r>
              <a:rPr lang="en-US" dirty="0" smtClean="0"/>
              <a:t>How do you measure cost</a:t>
            </a:r>
          </a:p>
          <a:p>
            <a:pPr lvl="1"/>
            <a:r>
              <a:rPr lang="en-US" dirty="0" smtClean="0"/>
              <a:t>Opportunity Cost</a:t>
            </a:r>
          </a:p>
          <a:p>
            <a:pPr lvl="1"/>
            <a:r>
              <a:rPr lang="en-US" dirty="0" smtClean="0"/>
              <a:t>Marginal cost</a:t>
            </a:r>
          </a:p>
          <a:p>
            <a:pPr lvl="1"/>
            <a:r>
              <a:rPr lang="en-US" dirty="0" smtClean="0"/>
              <a:t>Average cost</a:t>
            </a:r>
          </a:p>
          <a:p>
            <a:pPr lvl="1"/>
            <a:r>
              <a:rPr lang="en-US" dirty="0" smtClean="0"/>
              <a:t>Total Cost</a:t>
            </a:r>
          </a:p>
          <a:p>
            <a:pPr lvl="1"/>
            <a:r>
              <a:rPr lang="en-US" dirty="0" smtClean="0"/>
              <a:t>Fixed cost</a:t>
            </a:r>
          </a:p>
          <a:p>
            <a:pPr lvl="1"/>
            <a:r>
              <a:rPr lang="en-US" dirty="0" smtClean="0"/>
              <a:t>Variable cost</a:t>
            </a:r>
          </a:p>
          <a:p>
            <a:pPr lvl="1"/>
            <a:r>
              <a:rPr lang="en-US" dirty="0" smtClean="0"/>
              <a:t>Long run incremental cost</a:t>
            </a:r>
          </a:p>
          <a:p>
            <a:pPr lvl="1"/>
            <a:r>
              <a:rPr lang="en-US" dirty="0" smtClean="0"/>
              <a:t>Acquisition cost</a:t>
            </a:r>
          </a:p>
          <a:p>
            <a:pPr lvl="1"/>
            <a:r>
              <a:rPr lang="en-US" dirty="0" smtClean="0"/>
              <a:t>Replacement cost</a:t>
            </a:r>
          </a:p>
          <a:p>
            <a:pPr lvl="1"/>
            <a:endParaRPr lang="en-US" dirty="0" smtClean="0"/>
          </a:p>
        </p:txBody>
      </p:sp>
      <p:sp>
        <p:nvSpPr>
          <p:cNvPr id="3" name="Date Placeholder 2"/>
          <p:cNvSpPr>
            <a:spLocks noGrp="1"/>
          </p:cNvSpPr>
          <p:nvPr>
            <p:ph type="dt" sz="half" idx="10"/>
          </p:nvPr>
        </p:nvSpPr>
        <p:spPr/>
        <p:txBody>
          <a:bodyPr/>
          <a:lstStyle/>
          <a:p>
            <a:fld id="{BDB8C3A3-B1B8-4F8E-8EB0-A0A743136F40}" type="datetime4">
              <a:rPr lang="en-US" smtClean="0"/>
              <a:pPr/>
              <a:t>October 24, 2016</a:t>
            </a:fld>
            <a:endParaRPr lang="en-US"/>
          </a:p>
        </p:txBody>
      </p:sp>
      <p:sp>
        <p:nvSpPr>
          <p:cNvPr id="4" name="Footer Placeholder 3"/>
          <p:cNvSpPr>
            <a:spLocks noGrp="1"/>
          </p:cNvSpPr>
          <p:nvPr>
            <p:ph type="ftr" sz="quarter" idx="11"/>
          </p:nvPr>
        </p:nvSpPr>
        <p:spPr>
          <a:xfrm>
            <a:off x="3733800" y="6407944"/>
            <a:ext cx="2996953" cy="365125"/>
          </a:xfrm>
        </p:spPr>
        <p:txBody>
          <a:bodyPr/>
          <a:lstStyle/>
          <a:p>
            <a:r>
              <a:rPr lang="en-US" smtClean="0"/>
              <a:t>The Role of Economics in Competition Law Enforcement</a:t>
            </a:r>
            <a:endParaRPr lang="en-US" dirty="0"/>
          </a:p>
        </p:txBody>
      </p:sp>
      <p:sp>
        <p:nvSpPr>
          <p:cNvPr id="5" name="Slide Number Placeholder 4"/>
          <p:cNvSpPr>
            <a:spLocks noGrp="1"/>
          </p:cNvSpPr>
          <p:nvPr>
            <p:ph type="sldNum" sz="quarter" idx="12"/>
          </p:nvPr>
        </p:nvSpPr>
        <p:spPr/>
        <p:txBody>
          <a:bodyPr/>
          <a:lstStyle/>
          <a:p>
            <a:fld id="{3C2F2887-8B76-4CE8-8C0C-5E92DF30602D}" type="slidenum">
              <a:rPr lang="en-US" smtClean="0"/>
              <a:pPr/>
              <a:t>27</a:t>
            </a:fld>
            <a:endParaRPr lang="en-US"/>
          </a:p>
        </p:txBody>
      </p:sp>
      <p:sp>
        <p:nvSpPr>
          <p:cNvPr id="6" name="Title 5"/>
          <p:cNvSpPr>
            <a:spLocks noGrp="1"/>
          </p:cNvSpPr>
          <p:nvPr>
            <p:ph type="title"/>
          </p:nvPr>
        </p:nvSpPr>
        <p:spPr/>
        <p:txBody>
          <a:bodyPr>
            <a:normAutofit fontScale="90000"/>
          </a:bodyPr>
          <a:lstStyle/>
          <a:p>
            <a:r>
              <a:rPr lang="en-US" dirty="0" smtClean="0"/>
              <a:t>2.2 How “competitive markets” compare</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None/>
            </a:pPr>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r>
              <a:rPr lang="en-US" dirty="0" smtClean="0"/>
              <a:t>2.2 How “competitive markets” compare</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28</a:t>
            </a:fld>
            <a:endParaRPr lang="en-US"/>
          </a:p>
        </p:txBody>
      </p:sp>
      <p:sp>
        <p:nvSpPr>
          <p:cNvPr id="5" name="Date Placeholder 4"/>
          <p:cNvSpPr>
            <a:spLocks noGrp="1"/>
          </p:cNvSpPr>
          <p:nvPr>
            <p:ph type="dt" sz="half" idx="10"/>
          </p:nvPr>
        </p:nvSpPr>
        <p:spPr/>
        <p:txBody>
          <a:bodyPr/>
          <a:lstStyle/>
          <a:p>
            <a:fld id="{C4785901-A35F-456A-A88E-55764580D6E2}" type="datetime4">
              <a:rPr lang="en-US" smtClean="0"/>
              <a:pPr/>
              <a:t>October 24, 2016</a:t>
            </a:fld>
            <a:endParaRPr lang="en-US"/>
          </a:p>
        </p:txBody>
      </p:sp>
      <p:sp>
        <p:nvSpPr>
          <p:cNvPr id="6" name="Footer Placeholder 5"/>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nvGraphicFramePr>
        <p:xfrm>
          <a:off x="457200" y="1524000"/>
          <a:ext cx="7772400" cy="3384817"/>
        </p:xfrm>
        <a:graphic>
          <a:graphicData uri="http://schemas.openxmlformats.org/drawingml/2006/table">
            <a:tbl>
              <a:tblPr firstRow="1" bandRow="1">
                <a:tableStyleId>{5C22544A-7EE6-4342-B048-85BDC9FD1C3A}</a:tableStyleId>
              </a:tblPr>
              <a:tblGrid>
                <a:gridCol w="2286000"/>
                <a:gridCol w="1752600"/>
                <a:gridCol w="1790700"/>
                <a:gridCol w="1943100"/>
              </a:tblGrid>
              <a:tr h="915937">
                <a:tc>
                  <a:txBody>
                    <a:bodyPr/>
                    <a:lstStyle/>
                    <a:p>
                      <a:pPr algn="ctr"/>
                      <a:r>
                        <a:rPr lang="en-US" sz="2400" dirty="0" smtClean="0"/>
                        <a:t>Economic</a:t>
                      </a:r>
                      <a:r>
                        <a:rPr lang="en-US" sz="2400" baseline="0" dirty="0" smtClean="0"/>
                        <a:t> Performance</a:t>
                      </a:r>
                      <a:endParaRPr lang="en-US" sz="2400" dirty="0"/>
                    </a:p>
                  </a:txBody>
                  <a:tcPr/>
                </a:tc>
                <a:tc>
                  <a:txBody>
                    <a:bodyPr/>
                    <a:lstStyle/>
                    <a:p>
                      <a:r>
                        <a:rPr lang="en-US" sz="2400" dirty="0" smtClean="0"/>
                        <a:t>Competitive</a:t>
                      </a:r>
                      <a:endParaRPr lang="en-US" sz="2400" dirty="0"/>
                    </a:p>
                  </a:txBody>
                  <a:tcPr/>
                </a:tc>
                <a:tc>
                  <a:txBody>
                    <a:bodyPr/>
                    <a:lstStyle/>
                    <a:p>
                      <a:r>
                        <a:rPr lang="en-US" sz="2400" dirty="0" smtClean="0"/>
                        <a:t>Oligopoly</a:t>
                      </a:r>
                      <a:endParaRPr lang="en-US" sz="2400" dirty="0"/>
                    </a:p>
                  </a:txBody>
                  <a:tcPr/>
                </a:tc>
                <a:tc>
                  <a:txBody>
                    <a:bodyPr/>
                    <a:lstStyle/>
                    <a:p>
                      <a:r>
                        <a:rPr lang="en-US" sz="2400" dirty="0" smtClean="0"/>
                        <a:t>Monopoly</a:t>
                      </a:r>
                      <a:endParaRPr lang="en-US" sz="2400" dirty="0"/>
                    </a:p>
                  </a:txBody>
                  <a:tcPr/>
                </a:tc>
              </a:tr>
              <a:tr h="760463">
                <a:tc>
                  <a:txBody>
                    <a:bodyPr/>
                    <a:lstStyle/>
                    <a:p>
                      <a:r>
                        <a:rPr lang="en-US" sz="2400" dirty="0" err="1" smtClean="0"/>
                        <a:t>Allocative</a:t>
                      </a:r>
                      <a:r>
                        <a:rPr lang="en-US" sz="2400" dirty="0" smtClean="0"/>
                        <a:t> efficiency</a:t>
                      </a:r>
                      <a:endParaRPr lang="en-US" sz="2400" dirty="0"/>
                    </a:p>
                  </a:txBody>
                  <a:tcPr/>
                </a:tc>
                <a:tc>
                  <a:txBody>
                    <a:bodyPr/>
                    <a:lstStyle/>
                    <a:p>
                      <a:pPr algn="ctr"/>
                      <a:r>
                        <a:rPr lang="en-US" sz="2400" dirty="0" smtClean="0"/>
                        <a:t>Yes</a:t>
                      </a:r>
                      <a:endParaRPr lang="en-US" sz="2400" dirty="0"/>
                    </a:p>
                  </a:txBody>
                  <a:tcPr/>
                </a:tc>
                <a:tc>
                  <a:txBody>
                    <a:bodyPr/>
                    <a:lstStyle/>
                    <a:p>
                      <a:pPr algn="ctr"/>
                      <a:r>
                        <a:rPr lang="en-US" sz="2400" dirty="0" smtClean="0"/>
                        <a:t>No</a:t>
                      </a:r>
                      <a:endParaRPr lang="en-US" sz="2400" dirty="0"/>
                    </a:p>
                  </a:txBody>
                  <a:tcPr/>
                </a:tc>
                <a:tc>
                  <a:txBody>
                    <a:bodyPr/>
                    <a:lstStyle/>
                    <a:p>
                      <a:pPr algn="ctr"/>
                      <a:r>
                        <a:rPr lang="en-US" sz="2400" dirty="0" smtClean="0"/>
                        <a:t>No</a:t>
                      </a:r>
                      <a:endParaRPr lang="en-US" sz="2400" dirty="0"/>
                    </a:p>
                  </a:txBody>
                  <a:tcPr/>
                </a:tc>
              </a:tr>
              <a:tr h="674709">
                <a:tc>
                  <a:txBody>
                    <a:bodyPr/>
                    <a:lstStyle/>
                    <a:p>
                      <a:r>
                        <a:rPr lang="en-US" sz="2400" dirty="0" smtClean="0"/>
                        <a:t>Productive efficiency</a:t>
                      </a:r>
                      <a:endParaRPr lang="en-US" sz="2400" dirty="0"/>
                    </a:p>
                  </a:txBody>
                  <a:tcPr/>
                </a:tc>
                <a:tc>
                  <a:txBody>
                    <a:bodyPr/>
                    <a:lstStyle/>
                    <a:p>
                      <a:pPr algn="ctr"/>
                      <a:r>
                        <a:rPr lang="en-US" sz="2400" dirty="0" smtClean="0"/>
                        <a:t>Yes</a:t>
                      </a:r>
                      <a:endParaRPr lang="en-US" sz="2400" dirty="0"/>
                    </a:p>
                  </a:txBody>
                  <a:tcPr/>
                </a:tc>
                <a:tc>
                  <a:txBody>
                    <a:bodyPr/>
                    <a:lstStyle/>
                    <a:p>
                      <a:pPr algn="ctr"/>
                      <a:r>
                        <a:rPr lang="en-US" sz="2400" dirty="0" smtClean="0"/>
                        <a:t>No</a:t>
                      </a:r>
                      <a:endParaRPr lang="en-US" sz="2400" dirty="0"/>
                    </a:p>
                  </a:txBody>
                  <a:tcPr/>
                </a:tc>
                <a:tc>
                  <a:txBody>
                    <a:bodyPr/>
                    <a:lstStyle/>
                    <a:p>
                      <a:pPr algn="ctr"/>
                      <a:r>
                        <a:rPr lang="en-US" sz="2400" dirty="0" smtClean="0"/>
                        <a:t>No</a:t>
                      </a:r>
                      <a:endParaRPr lang="en-US" sz="2400" dirty="0"/>
                    </a:p>
                  </a:txBody>
                  <a:tcPr/>
                </a:tc>
              </a:tr>
              <a:tr h="743637">
                <a:tc>
                  <a:txBody>
                    <a:bodyPr/>
                    <a:lstStyle/>
                    <a:p>
                      <a:r>
                        <a:rPr lang="en-US" sz="2400" dirty="0" smtClean="0"/>
                        <a:t>Maximum</a:t>
                      </a:r>
                      <a:r>
                        <a:rPr lang="en-US" sz="2400" baseline="0" dirty="0" smtClean="0"/>
                        <a:t> Social Surplus</a:t>
                      </a:r>
                      <a:endParaRPr lang="en-US" sz="2400" dirty="0"/>
                    </a:p>
                  </a:txBody>
                  <a:tcPr/>
                </a:tc>
                <a:tc>
                  <a:txBody>
                    <a:bodyPr/>
                    <a:lstStyle/>
                    <a:p>
                      <a:pPr algn="ctr"/>
                      <a:r>
                        <a:rPr lang="en-US" sz="2400" dirty="0" smtClean="0"/>
                        <a:t>Yes</a:t>
                      </a:r>
                      <a:endParaRPr lang="en-US" sz="2400" dirty="0"/>
                    </a:p>
                  </a:txBody>
                  <a:tcPr/>
                </a:tc>
                <a:tc>
                  <a:txBody>
                    <a:bodyPr/>
                    <a:lstStyle/>
                    <a:p>
                      <a:pPr algn="ctr"/>
                      <a:r>
                        <a:rPr lang="en-US" sz="2400" dirty="0" smtClean="0"/>
                        <a:t>No</a:t>
                      </a:r>
                      <a:endParaRPr lang="en-US" sz="2400" dirty="0"/>
                    </a:p>
                  </a:txBody>
                  <a:tcPr/>
                </a:tc>
                <a:tc>
                  <a:txBody>
                    <a:bodyPr/>
                    <a:lstStyle/>
                    <a:p>
                      <a:pPr algn="ctr"/>
                      <a:r>
                        <a:rPr lang="en-US" sz="2400" dirty="0" smtClean="0"/>
                        <a:t>Usually</a:t>
                      </a:r>
                      <a:r>
                        <a:rPr lang="en-US" sz="2400" baseline="0" dirty="0" smtClean="0"/>
                        <a:t> not</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2.3 How economics have shaped legal standards</a:t>
            </a:r>
            <a:br>
              <a:rPr lang="en-US" dirty="0" smtClean="0"/>
            </a:br>
            <a:endParaRPr lang="en-US" dirty="0"/>
          </a:p>
        </p:txBody>
      </p:sp>
      <p:sp>
        <p:nvSpPr>
          <p:cNvPr id="11" name="Content Placeholder 10"/>
          <p:cNvSpPr>
            <a:spLocks noGrp="1"/>
          </p:cNvSpPr>
          <p:nvPr>
            <p:ph sz="quarter" idx="2"/>
          </p:nvPr>
        </p:nvSpPr>
        <p:spPr/>
        <p:txBody>
          <a:bodyPr/>
          <a:lstStyle/>
          <a:p>
            <a:r>
              <a:rPr lang="en-US" dirty="0" smtClean="0"/>
              <a:t>Competition law is an attempt to codify the </a:t>
            </a:r>
            <a:r>
              <a:rPr lang="en-US" dirty="0" err="1" smtClean="0"/>
              <a:t>behaviour</a:t>
            </a:r>
            <a:r>
              <a:rPr lang="en-US" dirty="0" smtClean="0"/>
              <a:t> of economic agents in a competitive market</a:t>
            </a:r>
            <a:endParaRPr lang="en-US" dirty="0"/>
          </a:p>
        </p:txBody>
      </p:sp>
      <p:pic>
        <p:nvPicPr>
          <p:cNvPr id="14" name="Content Placeholder 13" descr="translation.jpg"/>
          <p:cNvPicPr>
            <a:picLocks noGrp="1" noChangeAspect="1"/>
          </p:cNvPicPr>
          <p:nvPr>
            <p:ph sz="quarter" idx="4"/>
          </p:nvPr>
        </p:nvPicPr>
        <p:blipFill>
          <a:blip r:embed="rId3" cstate="print"/>
          <a:stretch>
            <a:fillRect/>
          </a:stretch>
        </p:blipFill>
        <p:spPr>
          <a:xfrm>
            <a:off x="5105400" y="1676400"/>
            <a:ext cx="2971800" cy="3200400"/>
          </a:xfrm>
        </p:spPr>
      </p:pic>
      <p:sp>
        <p:nvSpPr>
          <p:cNvPr id="3" name="Date Placeholder 2"/>
          <p:cNvSpPr>
            <a:spLocks noGrp="1"/>
          </p:cNvSpPr>
          <p:nvPr>
            <p:ph type="dt" sz="half" idx="10"/>
          </p:nvPr>
        </p:nvSpPr>
        <p:spPr/>
        <p:txBody>
          <a:bodyPr/>
          <a:lstStyle/>
          <a:p>
            <a:fld id="{AC5BD993-E5CD-45C1-8DD9-A89B7242FEFB}" type="datetime4">
              <a:rPr lang="en-US" smtClean="0"/>
              <a:pPr/>
              <a:t>October 24, 2016</a:t>
            </a:fld>
            <a:endParaRPr lang="en-US"/>
          </a:p>
        </p:txBody>
      </p:sp>
      <p:sp>
        <p:nvSpPr>
          <p:cNvPr id="4" name="Footer Placeholder 3"/>
          <p:cNvSpPr>
            <a:spLocks noGrp="1"/>
          </p:cNvSpPr>
          <p:nvPr>
            <p:ph type="ftr" sz="quarter" idx="11"/>
          </p:nvPr>
        </p:nvSpPr>
        <p:spPr/>
        <p:txBody>
          <a:bodyPr/>
          <a:lstStyle/>
          <a:p>
            <a:r>
              <a:rPr lang="en-US" smtClean="0"/>
              <a:t>The Role of Economics in Competition Law Enforcement</a:t>
            </a:r>
            <a:endParaRPr lang="en-US" dirty="0"/>
          </a:p>
        </p:txBody>
      </p:sp>
      <p:sp>
        <p:nvSpPr>
          <p:cNvPr id="5" name="Slide Number Placeholder 4"/>
          <p:cNvSpPr>
            <a:spLocks noGrp="1"/>
          </p:cNvSpPr>
          <p:nvPr>
            <p:ph type="sldNum" sz="quarter" idx="12"/>
          </p:nvPr>
        </p:nvSpPr>
        <p:spPr/>
        <p:txBody>
          <a:bodyPr/>
          <a:lstStyle/>
          <a:p>
            <a:fld id="{3C2F2887-8B76-4CE8-8C0C-5E92DF30602D}" type="slidenum">
              <a:rPr lang="en-US" smtClean="0"/>
              <a:pPr/>
              <a:t>29</a:t>
            </a:fld>
            <a:endParaRPr lang="en-US"/>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676400"/>
          </a:xfrm>
        </p:spPr>
        <p:txBody>
          <a:bodyPr>
            <a:normAutofit fontScale="85000" lnSpcReduction="20000"/>
          </a:bodyPr>
          <a:lstStyle/>
          <a:p>
            <a:pPr lvl="0">
              <a:buNone/>
              <a:defRPr/>
            </a:pPr>
            <a:endParaRPr lang="en-US" dirty="0" smtClean="0"/>
          </a:p>
          <a:p>
            <a:pPr marL="624078" indent="-514350">
              <a:defRPr/>
            </a:pPr>
            <a:r>
              <a:rPr lang="en-US" dirty="0" smtClean="0"/>
              <a:t>Understand the </a:t>
            </a:r>
            <a:r>
              <a:rPr lang="en-US" dirty="0" smtClean="0">
                <a:solidFill>
                  <a:schemeClr val="accent1"/>
                </a:solidFill>
              </a:rPr>
              <a:t>rationale</a:t>
            </a:r>
            <a:r>
              <a:rPr lang="en-US" dirty="0" smtClean="0"/>
              <a:t> for competition law.</a:t>
            </a:r>
          </a:p>
          <a:p>
            <a:pPr marL="624078" indent="-514350">
              <a:defRPr/>
            </a:pPr>
            <a:r>
              <a:rPr lang="en-US" dirty="0" smtClean="0"/>
              <a:t>Understand the </a:t>
            </a:r>
            <a:r>
              <a:rPr lang="en-US" dirty="0" smtClean="0">
                <a:solidFill>
                  <a:srgbClr val="00B0F0"/>
                </a:solidFill>
              </a:rPr>
              <a:t>features</a:t>
            </a:r>
            <a:r>
              <a:rPr lang="en-US" dirty="0" smtClean="0"/>
              <a:t> of perfect competition.</a:t>
            </a:r>
          </a:p>
          <a:p>
            <a:pPr marL="624078" indent="-514350">
              <a:defRPr/>
            </a:pPr>
            <a:r>
              <a:rPr lang="en-US" dirty="0" smtClean="0"/>
              <a:t>Understand the </a:t>
            </a:r>
            <a:r>
              <a:rPr lang="en-US" dirty="0" smtClean="0">
                <a:solidFill>
                  <a:schemeClr val="bg2">
                    <a:lumMod val="50000"/>
                  </a:schemeClr>
                </a:solidFill>
              </a:rPr>
              <a:t>link</a:t>
            </a:r>
            <a:r>
              <a:rPr lang="en-US" dirty="0" smtClean="0"/>
              <a:t> between economics and antitrust enforcement.</a:t>
            </a:r>
            <a:endParaRPr lang="en-US" dirty="0"/>
          </a:p>
        </p:txBody>
      </p:sp>
      <p:sp>
        <p:nvSpPr>
          <p:cNvPr id="3" name="Title 2"/>
          <p:cNvSpPr>
            <a:spLocks noGrp="1"/>
          </p:cNvSpPr>
          <p:nvPr>
            <p:ph type="title"/>
          </p:nvPr>
        </p:nvSpPr>
        <p:spPr/>
        <p:txBody>
          <a:bodyPr>
            <a:normAutofit/>
          </a:bodyPr>
          <a:lstStyle/>
          <a:p>
            <a:pPr algn="ctr"/>
            <a:r>
              <a:rPr lang="en-US" cap="small" dirty="0" smtClean="0"/>
              <a:t>Learning Objectives</a:t>
            </a:r>
            <a:endParaRPr lang="en-US" cap="small" dirty="0"/>
          </a:p>
        </p:txBody>
      </p:sp>
      <p:sp>
        <p:nvSpPr>
          <p:cNvPr id="4" name="Content Placeholder 1"/>
          <p:cNvSpPr txBox="1">
            <a:spLocks/>
          </p:cNvSpPr>
          <p:nvPr/>
        </p:nvSpPr>
        <p:spPr>
          <a:xfrm>
            <a:off x="381000" y="3352800"/>
            <a:ext cx="8229600" cy="1676400"/>
          </a:xfrm>
          <a:prstGeom prst="rect">
            <a:avLst/>
          </a:prstGeom>
        </p:spPr>
        <p:txBody>
          <a:bodyPr vert="horz">
            <a:normAutofit/>
          </a:bodyPr>
          <a:lstStyle/>
          <a:p>
            <a:pPr marL="624078" marR="0" lvl="0" indent="-514350" algn="l" defTabSz="914400" rtl="0" eaLnBrk="1" fontAlgn="auto" latinLnBrk="0" hangingPunct="1">
              <a:lnSpc>
                <a:spcPct val="100000"/>
              </a:lnSpc>
              <a:spcBef>
                <a:spcPts val="400"/>
              </a:spcBef>
              <a:spcAft>
                <a:spcPts val="0"/>
              </a:spcAft>
              <a:buClr>
                <a:schemeClr val="accent1"/>
              </a:buClr>
              <a:buSzPct val="68000"/>
              <a:buFont typeface="+mj-lt"/>
              <a:buAutoNum type="arabicPeriod"/>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3C2F2887-8B76-4CE8-8C0C-5E92DF30602D}" type="slidenum">
              <a:rPr lang="en-US" smtClean="0"/>
              <a:pPr/>
              <a:t>3</a:t>
            </a:fld>
            <a:endParaRPr lang="en-US"/>
          </a:p>
        </p:txBody>
      </p:sp>
      <p:sp>
        <p:nvSpPr>
          <p:cNvPr id="6" name="Date Placeholder 5"/>
          <p:cNvSpPr>
            <a:spLocks noGrp="1"/>
          </p:cNvSpPr>
          <p:nvPr>
            <p:ph type="dt" sz="half" idx="10"/>
          </p:nvPr>
        </p:nvSpPr>
        <p:spPr/>
        <p:txBody>
          <a:bodyPr/>
          <a:lstStyle/>
          <a:p>
            <a:fld id="{A8449A3E-F134-400A-86B8-011CF029DF99}" type="datetime4">
              <a:rPr lang="en-US" smtClean="0"/>
              <a:pPr/>
              <a:t>October 24, 2016</a:t>
            </a:fld>
            <a:endParaRPr lang="en-US"/>
          </a:p>
        </p:txBody>
      </p:sp>
      <p:sp>
        <p:nvSpPr>
          <p:cNvPr id="7" name="Footer Placeholder 6"/>
          <p:cNvSpPr>
            <a:spLocks noGrp="1"/>
          </p:cNvSpPr>
          <p:nvPr>
            <p:ph type="ftr" sz="quarter" idx="11"/>
          </p:nvPr>
        </p:nvSpPr>
        <p:spPr>
          <a:xfrm>
            <a:off x="3810000" y="6407944"/>
            <a:ext cx="2920753" cy="365125"/>
          </a:xfrm>
        </p:spPr>
        <p:txBody>
          <a:bodyPr/>
          <a:lstStyle/>
          <a:p>
            <a:r>
              <a:rPr lang="en-US" smtClean="0"/>
              <a:t>The Role of Economics in Competition Law Enforcement</a:t>
            </a: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2057400"/>
          <a:ext cx="8229600" cy="2865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Competition</a:t>
                      </a:r>
                      <a:r>
                        <a:rPr lang="en-US" baseline="0" dirty="0" smtClean="0"/>
                        <a:t> Law</a:t>
                      </a:r>
                      <a:r>
                        <a:rPr lang="en-US" dirty="0" smtClean="0"/>
                        <a:t> Standards</a:t>
                      </a:r>
                      <a:endParaRPr lang="en-US" dirty="0"/>
                    </a:p>
                  </a:txBody>
                  <a:tcPr/>
                </a:tc>
                <a:tc>
                  <a:txBody>
                    <a:bodyPr/>
                    <a:lstStyle/>
                    <a:p>
                      <a:r>
                        <a:rPr lang="en-US" dirty="0" smtClean="0"/>
                        <a:t>Parallel Economic concepts</a:t>
                      </a:r>
                      <a:endParaRPr lang="en-US" dirty="0"/>
                    </a:p>
                  </a:txBody>
                  <a:tcPr/>
                </a:tc>
              </a:tr>
              <a:tr h="370840">
                <a:tc>
                  <a:txBody>
                    <a:bodyPr/>
                    <a:lstStyle/>
                    <a:p>
                      <a:r>
                        <a:rPr lang="en-US" dirty="0" smtClean="0"/>
                        <a:t>Relevant Market</a:t>
                      </a:r>
                      <a:endParaRPr lang="en-US" dirty="0"/>
                    </a:p>
                  </a:txBody>
                  <a:tcPr/>
                </a:tc>
                <a:tc>
                  <a:txBody>
                    <a:bodyPr/>
                    <a:lstStyle/>
                    <a:p>
                      <a:r>
                        <a:rPr lang="en-US" dirty="0" smtClean="0"/>
                        <a:t>Market</a:t>
                      </a:r>
                      <a:endParaRPr lang="en-US" dirty="0"/>
                    </a:p>
                  </a:txBody>
                  <a:tcPr/>
                </a:tc>
              </a:tr>
              <a:tr h="370840">
                <a:tc>
                  <a:txBody>
                    <a:bodyPr/>
                    <a:lstStyle/>
                    <a:p>
                      <a:r>
                        <a:rPr lang="en-US" dirty="0" smtClean="0"/>
                        <a:t>Monopoly Power</a:t>
                      </a:r>
                      <a:endParaRPr lang="en-US" dirty="0"/>
                    </a:p>
                  </a:txBody>
                  <a:tcPr/>
                </a:tc>
                <a:tc>
                  <a:txBody>
                    <a:bodyPr/>
                    <a:lstStyle/>
                    <a:p>
                      <a:r>
                        <a:rPr lang="en-US" dirty="0" smtClean="0"/>
                        <a:t>Market power</a:t>
                      </a:r>
                      <a:endParaRPr lang="en-US" dirty="0"/>
                    </a:p>
                  </a:txBody>
                  <a:tcPr/>
                </a:tc>
              </a:tr>
              <a:tr h="370840">
                <a:tc>
                  <a:txBody>
                    <a:bodyPr/>
                    <a:lstStyle/>
                    <a:p>
                      <a:r>
                        <a:rPr lang="en-US" dirty="0" smtClean="0"/>
                        <a:t>Dominant enterprise</a:t>
                      </a:r>
                      <a:endParaRPr lang="en-US" dirty="0"/>
                    </a:p>
                  </a:txBody>
                  <a:tcPr/>
                </a:tc>
                <a:tc>
                  <a:txBody>
                    <a:bodyPr/>
                    <a:lstStyle/>
                    <a:p>
                      <a:r>
                        <a:rPr lang="en-US" dirty="0" smtClean="0"/>
                        <a:t>monopoly</a:t>
                      </a:r>
                      <a:endParaRPr lang="en-US" dirty="0"/>
                    </a:p>
                  </a:txBody>
                  <a:tcPr/>
                </a:tc>
              </a:tr>
              <a:tr h="370840">
                <a:tc>
                  <a:txBody>
                    <a:bodyPr/>
                    <a:lstStyle/>
                    <a:p>
                      <a:r>
                        <a:rPr lang="en-US" dirty="0" smtClean="0"/>
                        <a:t>Abuse of dominance</a:t>
                      </a:r>
                      <a:endParaRPr lang="en-US" dirty="0"/>
                    </a:p>
                  </a:txBody>
                  <a:tcPr/>
                </a:tc>
                <a:tc>
                  <a:txBody>
                    <a:bodyPr/>
                    <a:lstStyle/>
                    <a:p>
                      <a:r>
                        <a:rPr lang="en-US" dirty="0" smtClean="0"/>
                        <a:t>Unilateral effects</a:t>
                      </a:r>
                      <a:endParaRPr lang="en-US" dirty="0"/>
                    </a:p>
                  </a:txBody>
                  <a:tcPr/>
                </a:tc>
              </a:tr>
              <a:tr h="370840">
                <a:tc>
                  <a:txBody>
                    <a:bodyPr/>
                    <a:lstStyle/>
                    <a:p>
                      <a:r>
                        <a:rPr lang="en-US" dirty="0" smtClean="0"/>
                        <a:t>Collusion/conspiracy/cartel</a:t>
                      </a:r>
                      <a:endParaRPr lang="en-US" dirty="0"/>
                    </a:p>
                  </a:txBody>
                  <a:tcPr/>
                </a:tc>
                <a:tc>
                  <a:txBody>
                    <a:bodyPr/>
                    <a:lstStyle/>
                    <a:p>
                      <a:r>
                        <a:rPr lang="en-US" dirty="0" smtClean="0"/>
                        <a:t>Coordinated conduct</a:t>
                      </a:r>
                      <a:endParaRPr lang="en-US" dirty="0"/>
                    </a:p>
                  </a:txBody>
                  <a:tcPr/>
                </a:tc>
              </a:tr>
              <a:tr h="370840">
                <a:tc>
                  <a:txBody>
                    <a:bodyPr/>
                    <a:lstStyle/>
                    <a:p>
                      <a:r>
                        <a:rPr lang="en-US" dirty="0" smtClean="0"/>
                        <a:t>The effect of substantially lessening competition</a:t>
                      </a:r>
                      <a:endParaRPr lang="en-US" dirty="0"/>
                    </a:p>
                  </a:txBody>
                  <a:tcPr/>
                </a:tc>
                <a:tc>
                  <a:txBody>
                    <a:bodyPr/>
                    <a:lstStyle/>
                    <a:p>
                      <a:r>
                        <a:rPr lang="en-US" dirty="0" smtClean="0"/>
                        <a:t>Anticompetitive</a:t>
                      </a:r>
                      <a:r>
                        <a:rPr lang="en-US" baseline="0" dirty="0" smtClean="0"/>
                        <a:t> effects</a:t>
                      </a:r>
                      <a:endParaRPr lang="en-US" dirty="0"/>
                    </a:p>
                  </a:txBody>
                  <a:tcPr/>
                </a:tc>
              </a:tr>
            </a:tbl>
          </a:graphicData>
        </a:graphic>
      </p:graphicFrame>
      <p:sp>
        <p:nvSpPr>
          <p:cNvPr id="3" name="Date Placeholder 2"/>
          <p:cNvSpPr>
            <a:spLocks noGrp="1"/>
          </p:cNvSpPr>
          <p:nvPr>
            <p:ph type="dt" sz="half" idx="10"/>
          </p:nvPr>
        </p:nvSpPr>
        <p:spPr/>
        <p:txBody>
          <a:bodyPr/>
          <a:lstStyle/>
          <a:p>
            <a:fld id="{14F87066-8CD2-4E62-8FF8-C0D524AE2DA4}" type="datetime4">
              <a:rPr lang="en-US" smtClean="0"/>
              <a:pPr/>
              <a:t>October 24, 2016</a:t>
            </a:fld>
            <a:endParaRPr lang="en-US"/>
          </a:p>
        </p:txBody>
      </p:sp>
      <p:sp>
        <p:nvSpPr>
          <p:cNvPr id="4" name="Footer Placeholder 3"/>
          <p:cNvSpPr>
            <a:spLocks noGrp="1"/>
          </p:cNvSpPr>
          <p:nvPr>
            <p:ph type="ftr" sz="quarter" idx="11"/>
          </p:nvPr>
        </p:nvSpPr>
        <p:spPr>
          <a:xfrm>
            <a:off x="3505200" y="6407944"/>
            <a:ext cx="3225553" cy="365125"/>
          </a:xfrm>
        </p:spPr>
        <p:txBody>
          <a:bodyPr/>
          <a:lstStyle/>
          <a:p>
            <a:r>
              <a:rPr lang="en-US" smtClean="0"/>
              <a:t>The Role of Economics in Competition Law Enforcement</a:t>
            </a:r>
            <a:endParaRPr lang="en-US" dirty="0"/>
          </a:p>
        </p:txBody>
      </p:sp>
      <p:sp>
        <p:nvSpPr>
          <p:cNvPr id="5" name="Slide Number Placeholder 4"/>
          <p:cNvSpPr>
            <a:spLocks noGrp="1"/>
          </p:cNvSpPr>
          <p:nvPr>
            <p:ph type="sldNum" sz="quarter" idx="12"/>
          </p:nvPr>
        </p:nvSpPr>
        <p:spPr/>
        <p:txBody>
          <a:bodyPr/>
          <a:lstStyle/>
          <a:p>
            <a:fld id="{3C2F2887-8B76-4CE8-8C0C-5E92DF30602D}" type="slidenum">
              <a:rPr lang="en-US" smtClean="0"/>
              <a:pPr/>
              <a:t>30</a:t>
            </a:fld>
            <a:endParaRPr lang="en-US"/>
          </a:p>
        </p:txBody>
      </p:sp>
      <p:sp>
        <p:nvSpPr>
          <p:cNvPr id="6" name="Title 5"/>
          <p:cNvSpPr>
            <a:spLocks noGrp="1"/>
          </p:cNvSpPr>
          <p:nvPr>
            <p:ph type="title"/>
          </p:nvPr>
        </p:nvSpPr>
        <p:spPr/>
        <p:txBody>
          <a:bodyPr>
            <a:normAutofit fontScale="90000"/>
          </a:bodyPr>
          <a:lstStyle/>
          <a:p>
            <a:r>
              <a:rPr lang="en-US" dirty="0" smtClean="0"/>
              <a:t>2.3 How economics have shaped legal standards (cont’d)</a:t>
            </a:r>
            <a:br>
              <a:rPr lang="en-US" dirty="0" smtClean="0"/>
            </a:b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205740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Characteristics of Competitive Market</a:t>
                      </a:r>
                      <a:endParaRPr lang="en-US" dirty="0"/>
                    </a:p>
                  </a:txBody>
                  <a:tcPr/>
                </a:tc>
                <a:tc>
                  <a:txBody>
                    <a:bodyPr/>
                    <a:lstStyle/>
                    <a:p>
                      <a:r>
                        <a:rPr lang="en-US" dirty="0" smtClean="0"/>
                        <a:t>Scrutinized</a:t>
                      </a:r>
                      <a:r>
                        <a:rPr lang="en-US" baseline="0" dirty="0" smtClean="0"/>
                        <a:t> Conduct [Pillars of CL]</a:t>
                      </a:r>
                      <a:endParaRPr lang="en-US" dirty="0"/>
                    </a:p>
                  </a:txBody>
                  <a:tcPr/>
                </a:tc>
              </a:tr>
              <a:tr h="370840">
                <a:tc>
                  <a:txBody>
                    <a:bodyPr/>
                    <a:lstStyle/>
                    <a:p>
                      <a:r>
                        <a:rPr lang="en-US" dirty="0" smtClean="0"/>
                        <a:t>Many suppliers/ consumers</a:t>
                      </a:r>
                      <a:endParaRPr lang="en-US" dirty="0"/>
                    </a:p>
                  </a:txBody>
                  <a:tcPr/>
                </a:tc>
                <a:tc>
                  <a:txBody>
                    <a:bodyPr/>
                    <a:lstStyle/>
                    <a:p>
                      <a:r>
                        <a:rPr lang="en-US" dirty="0" smtClean="0"/>
                        <a:t>Mergers and Acquisitions (M&amp;As)</a:t>
                      </a:r>
                      <a:endParaRPr lang="en-US" dirty="0"/>
                    </a:p>
                  </a:txBody>
                  <a:tcPr/>
                </a:tc>
              </a:tr>
              <a:tr h="370840">
                <a:tc>
                  <a:txBody>
                    <a:bodyPr/>
                    <a:lstStyle/>
                    <a:p>
                      <a:r>
                        <a:rPr lang="en-US" dirty="0" smtClean="0"/>
                        <a:t>No difficulty entering/ leaving</a:t>
                      </a:r>
                      <a:endParaRPr lang="en-US" dirty="0"/>
                    </a:p>
                  </a:txBody>
                  <a:tcPr/>
                </a:tc>
                <a:tc>
                  <a:txBody>
                    <a:bodyPr/>
                    <a:lstStyle/>
                    <a:p>
                      <a:r>
                        <a:rPr lang="en-US" dirty="0" smtClean="0"/>
                        <a:t>Abuse of</a:t>
                      </a:r>
                      <a:r>
                        <a:rPr lang="en-US" baseline="0" dirty="0" smtClean="0"/>
                        <a:t> dominance</a:t>
                      </a:r>
                      <a:endParaRPr lang="en-US" dirty="0"/>
                    </a:p>
                  </a:txBody>
                  <a:tcPr/>
                </a:tc>
              </a:tr>
              <a:tr h="370840">
                <a:tc>
                  <a:txBody>
                    <a:bodyPr/>
                    <a:lstStyle/>
                    <a:p>
                      <a:r>
                        <a:rPr lang="en-US" dirty="0" smtClean="0"/>
                        <a:t>Perfect</a:t>
                      </a:r>
                      <a:r>
                        <a:rPr lang="en-US" baseline="0" dirty="0" smtClean="0"/>
                        <a:t> information</a:t>
                      </a:r>
                      <a:endParaRPr lang="en-US" dirty="0"/>
                    </a:p>
                  </a:txBody>
                  <a:tcPr/>
                </a:tc>
                <a:tc>
                  <a:txBody>
                    <a:bodyPr/>
                    <a:lstStyle/>
                    <a:p>
                      <a:r>
                        <a:rPr lang="en-US" dirty="0" smtClean="0"/>
                        <a:t>Collusion</a:t>
                      </a:r>
                      <a:endParaRPr lang="en-US" dirty="0"/>
                    </a:p>
                  </a:txBody>
                  <a:tcPr/>
                </a:tc>
              </a:tr>
              <a:tr h="370840">
                <a:tc>
                  <a:txBody>
                    <a:bodyPr/>
                    <a:lstStyle/>
                    <a:p>
                      <a:r>
                        <a:rPr lang="en-US" dirty="0" smtClean="0"/>
                        <a:t>Perfect substitutability</a:t>
                      </a:r>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r>
                        <a:rPr lang="en-US" dirty="0" smtClean="0"/>
                        <a:t>Competition Advocacy</a:t>
                      </a:r>
                      <a:endParaRPr lang="en-US" dirty="0"/>
                    </a:p>
                  </a:txBody>
                  <a:tcPr/>
                </a:tc>
              </a:tr>
            </a:tbl>
          </a:graphicData>
        </a:graphic>
      </p:graphicFrame>
      <p:sp>
        <p:nvSpPr>
          <p:cNvPr id="3" name="Date Placeholder 2"/>
          <p:cNvSpPr>
            <a:spLocks noGrp="1"/>
          </p:cNvSpPr>
          <p:nvPr>
            <p:ph type="dt" sz="half" idx="10"/>
          </p:nvPr>
        </p:nvSpPr>
        <p:spPr/>
        <p:txBody>
          <a:bodyPr/>
          <a:lstStyle/>
          <a:p>
            <a:fld id="{5C34E02C-63BA-4A8E-8654-2BBF11129FD9}" type="datetime4">
              <a:rPr lang="en-US" smtClean="0"/>
              <a:pPr/>
              <a:t>October 24, 2016</a:t>
            </a:fld>
            <a:endParaRPr lang="en-US"/>
          </a:p>
        </p:txBody>
      </p:sp>
      <p:sp>
        <p:nvSpPr>
          <p:cNvPr id="4" name="Footer Placeholder 3"/>
          <p:cNvSpPr>
            <a:spLocks noGrp="1"/>
          </p:cNvSpPr>
          <p:nvPr>
            <p:ph type="ftr" sz="quarter" idx="11"/>
          </p:nvPr>
        </p:nvSpPr>
        <p:spPr>
          <a:xfrm>
            <a:off x="3505200" y="6407944"/>
            <a:ext cx="3225553" cy="365125"/>
          </a:xfrm>
        </p:spPr>
        <p:txBody>
          <a:bodyPr/>
          <a:lstStyle/>
          <a:p>
            <a:r>
              <a:rPr lang="en-US" smtClean="0"/>
              <a:t>The Role of Economics in Competition Law Enforcement</a:t>
            </a:r>
            <a:endParaRPr lang="en-US" dirty="0"/>
          </a:p>
        </p:txBody>
      </p:sp>
      <p:sp>
        <p:nvSpPr>
          <p:cNvPr id="5" name="Slide Number Placeholder 4"/>
          <p:cNvSpPr>
            <a:spLocks noGrp="1"/>
          </p:cNvSpPr>
          <p:nvPr>
            <p:ph type="sldNum" sz="quarter" idx="12"/>
          </p:nvPr>
        </p:nvSpPr>
        <p:spPr/>
        <p:txBody>
          <a:bodyPr/>
          <a:lstStyle/>
          <a:p>
            <a:fld id="{3C2F2887-8B76-4CE8-8C0C-5E92DF30602D}" type="slidenum">
              <a:rPr lang="en-US" smtClean="0"/>
              <a:pPr/>
              <a:t>31</a:t>
            </a:fld>
            <a:endParaRPr lang="en-US"/>
          </a:p>
        </p:txBody>
      </p:sp>
      <p:sp>
        <p:nvSpPr>
          <p:cNvPr id="6" name="Title 5"/>
          <p:cNvSpPr>
            <a:spLocks noGrp="1"/>
          </p:cNvSpPr>
          <p:nvPr>
            <p:ph type="title"/>
          </p:nvPr>
        </p:nvSpPr>
        <p:spPr/>
        <p:txBody>
          <a:bodyPr>
            <a:normAutofit fontScale="90000"/>
          </a:bodyPr>
          <a:lstStyle/>
          <a:p>
            <a:r>
              <a:rPr lang="en-US" dirty="0" smtClean="0"/>
              <a:t>2.3 How economics have shaped legal standards</a:t>
            </a:r>
            <a:br>
              <a:rPr lang="en-US" dirty="0" smtClean="0"/>
            </a:b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505200" y="26670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429000" y="3048000"/>
            <a:ext cx="12192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438400" y="3048000"/>
            <a:ext cx="22098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124200" y="2667000"/>
            <a:ext cx="15240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2971800" y="2743200"/>
            <a:ext cx="16764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048000" y="3124200"/>
            <a:ext cx="1676400" cy="228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2286000" y="3505200"/>
            <a:ext cx="2362200"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2743200" y="3124200"/>
            <a:ext cx="1981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pPr marL="681228" indent="-571500">
              <a:buFont typeface="+mj-lt"/>
              <a:buAutoNum type="arabicPeriod"/>
            </a:pPr>
            <a:r>
              <a:rPr lang="en-US" dirty="0" smtClean="0">
                <a:solidFill>
                  <a:schemeClr val="tx1">
                    <a:lumMod val="50000"/>
                    <a:lumOff val="50000"/>
                  </a:schemeClr>
                </a:solidFill>
              </a:rPr>
              <a:t>The Objectives of Competition Law</a:t>
            </a:r>
          </a:p>
          <a:p>
            <a:pPr marL="681228" indent="-571500">
              <a:buFont typeface="+mj-lt"/>
              <a:buAutoNum type="arabicPeriod"/>
            </a:pPr>
            <a:r>
              <a:rPr lang="en-US" dirty="0" smtClean="0">
                <a:solidFill>
                  <a:schemeClr val="tx1">
                    <a:lumMod val="50000"/>
                    <a:lumOff val="50000"/>
                  </a:schemeClr>
                </a:solidFill>
              </a:rPr>
              <a:t>The Economics of Competition Law</a:t>
            </a:r>
          </a:p>
          <a:p>
            <a:pPr marL="681228" indent="-571500">
              <a:buFont typeface="+mj-lt"/>
              <a:buAutoNum type="arabicPeriod"/>
            </a:pPr>
            <a:r>
              <a:rPr lang="en-US" dirty="0" smtClean="0"/>
              <a:t>Market definition</a:t>
            </a:r>
          </a:p>
          <a:p>
            <a:pPr marL="1175004" lvl="2" indent="-571500"/>
            <a:r>
              <a:rPr lang="en-US" dirty="0" smtClean="0"/>
              <a:t>Indirect evidence</a:t>
            </a:r>
          </a:p>
          <a:p>
            <a:pPr marL="1175004" lvl="2" indent="-571500"/>
            <a:r>
              <a:rPr lang="en-US" dirty="0" smtClean="0"/>
              <a:t>Direct evidence</a:t>
            </a:r>
          </a:p>
          <a:p>
            <a:pPr marL="681228" indent="-571500">
              <a:buFont typeface="+mj-lt"/>
              <a:buAutoNum type="arabicPeriod"/>
            </a:pPr>
            <a:r>
              <a:rPr lang="en-US" dirty="0" smtClean="0"/>
              <a:t>Market Power Assessment</a:t>
            </a:r>
          </a:p>
          <a:p>
            <a:pPr marL="937260" lvl="1" indent="-571500">
              <a:buNone/>
            </a:pPr>
            <a:r>
              <a:rPr lang="en-US" dirty="0" smtClean="0"/>
              <a:t>      4.1 legal standards of proof</a:t>
            </a:r>
          </a:p>
          <a:p>
            <a:pPr marL="937260" lvl="1" indent="-571500">
              <a:buNone/>
            </a:pPr>
            <a:r>
              <a:rPr lang="en-US" dirty="0" smtClean="0"/>
              <a:t>      4.2 theories of harm</a:t>
            </a:r>
          </a:p>
          <a:p>
            <a:pPr marL="937260" lvl="1" indent="-571500">
              <a:buNone/>
            </a:pPr>
            <a:r>
              <a:rPr lang="en-US" dirty="0" smtClean="0"/>
              <a:t>      4.3 dominance</a:t>
            </a:r>
          </a:p>
          <a:p>
            <a:pPr marL="937260" lvl="1" indent="-571500">
              <a:buNone/>
            </a:pPr>
            <a:r>
              <a:rPr lang="en-US" dirty="0" smtClean="0"/>
              <a:t>      4.4 mental traps to avoid </a:t>
            </a:r>
          </a:p>
        </p:txBody>
      </p:sp>
      <p:sp>
        <p:nvSpPr>
          <p:cNvPr id="3" name="Title 2"/>
          <p:cNvSpPr>
            <a:spLocks noGrp="1"/>
          </p:cNvSpPr>
          <p:nvPr>
            <p:ph type="title"/>
          </p:nvPr>
        </p:nvSpPr>
        <p:spPr/>
        <p:txBody>
          <a:bodyPr/>
          <a:lstStyle/>
          <a:p>
            <a:pPr algn="ctr"/>
            <a:r>
              <a:rPr lang="en-US" dirty="0" smtClean="0">
                <a:solidFill>
                  <a:schemeClr val="bg2">
                    <a:lumMod val="50000"/>
                  </a:schemeClr>
                </a:solidFill>
              </a:rPr>
              <a:t>Reminder</a:t>
            </a:r>
            <a:r>
              <a:rPr lang="en-US" dirty="0" smtClean="0"/>
              <a:t>: Topics of Discussion</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32</a:t>
            </a:fld>
            <a:endParaRPr lang="en-US"/>
          </a:p>
        </p:txBody>
      </p:sp>
      <p:sp>
        <p:nvSpPr>
          <p:cNvPr id="7" name="Footer Placeholder 6"/>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sp>
        <p:nvSpPr>
          <p:cNvPr id="11" name="Date Placeholder 10"/>
          <p:cNvSpPr>
            <a:spLocks noGrp="1"/>
          </p:cNvSpPr>
          <p:nvPr>
            <p:ph type="dt" sz="half" idx="10"/>
          </p:nvPr>
        </p:nvSpPr>
        <p:spPr/>
        <p:txBody>
          <a:bodyPr/>
          <a:lstStyle/>
          <a:p>
            <a:fld id="{6907BBDA-B973-42DB-9C00-5C1203B20D8A}" type="datetime4">
              <a:rPr lang="en-US" smtClean="0"/>
              <a:pPr/>
              <a:t>October 24, 2016</a:t>
            </a:fld>
            <a:endParaRPr lang="en-US" dirty="0"/>
          </a:p>
        </p:txBody>
      </p:sp>
      <p:cxnSp>
        <p:nvCxnSpPr>
          <p:cNvPr id="14" name="Straight Connector 13"/>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52400" y="2667000"/>
            <a:ext cx="457200" cy="1588"/>
          </a:xfrm>
          <a:prstGeom prst="straightConnector1">
            <a:avLst/>
          </a:prstGeom>
          <a:ln w="47625">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Purpose</a:t>
            </a:r>
          </a:p>
          <a:p>
            <a:r>
              <a:rPr lang="en-US" dirty="0" smtClean="0"/>
              <a:t>Assessment</a:t>
            </a:r>
          </a:p>
          <a:p>
            <a:pPr lvl="1"/>
            <a:r>
              <a:rPr lang="en-US" dirty="0" smtClean="0"/>
              <a:t>Indirect Evidence</a:t>
            </a:r>
          </a:p>
          <a:p>
            <a:pPr lvl="2"/>
            <a:r>
              <a:rPr lang="en-US" dirty="0" smtClean="0"/>
              <a:t>SSNIP Test (see US merger guidelines 2010)</a:t>
            </a:r>
          </a:p>
          <a:p>
            <a:pPr lvl="1"/>
            <a:r>
              <a:rPr lang="en-US" dirty="0" smtClean="0"/>
              <a:t>Direct Evidence</a:t>
            </a:r>
          </a:p>
          <a:p>
            <a:pPr lvl="2"/>
            <a:r>
              <a:rPr lang="en-US" dirty="0" smtClean="0"/>
              <a:t>“first principles approach” (see Salop, 2001)</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33</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Definition of Relevant Market</a:t>
            </a:r>
          </a:p>
          <a:p>
            <a:r>
              <a:rPr lang="en-US" dirty="0" smtClean="0"/>
              <a:t>“Smallest group of substitutable products sold in a geographic region”</a:t>
            </a:r>
          </a:p>
          <a:p>
            <a:r>
              <a:rPr lang="en-US" dirty="0" smtClean="0"/>
              <a:t>Relevant Market has at least Two Dimensions</a:t>
            </a:r>
          </a:p>
          <a:p>
            <a:pPr lvl="1"/>
            <a:r>
              <a:rPr lang="en-US" dirty="0" smtClean="0"/>
              <a:t>Product Market</a:t>
            </a:r>
          </a:p>
          <a:p>
            <a:pPr lvl="1"/>
            <a:r>
              <a:rPr lang="en-US" dirty="0" smtClean="0"/>
              <a:t>Geographic Market</a:t>
            </a:r>
          </a:p>
          <a:p>
            <a:pPr lvl="1">
              <a:buNone/>
            </a:pPr>
            <a:r>
              <a:rPr lang="en-US" dirty="0" smtClean="0"/>
              <a:t>OTHER DIMENSION</a:t>
            </a:r>
          </a:p>
          <a:p>
            <a:pPr lvl="1"/>
            <a:r>
              <a:rPr lang="en-US" dirty="0" smtClean="0"/>
              <a:t>Time (day, week, month etc)</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34</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SSNIP  (or Hypothetical Monopolist)Test</a:t>
            </a:r>
          </a:p>
          <a:p>
            <a:r>
              <a:rPr lang="en-US" dirty="0" smtClean="0"/>
              <a:t>Small but Significant Non-Transitory Increase in Prices</a:t>
            </a:r>
          </a:p>
          <a:p>
            <a:r>
              <a:rPr lang="en-US" dirty="0" smtClean="0"/>
              <a:t>Used by most Competition Authorities to define Market</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35</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SSNIP  (or Hypothetical Monopolist)Test</a:t>
            </a:r>
          </a:p>
          <a:p>
            <a:r>
              <a:rPr lang="en-US" dirty="0" smtClean="0"/>
              <a:t>Start with the product at the centre of the complaint.</a:t>
            </a:r>
          </a:p>
          <a:p>
            <a:pPr>
              <a:buNone/>
            </a:pPr>
            <a:endParaRPr lang="en-US" dirty="0" smtClean="0"/>
          </a:p>
          <a:p>
            <a:pPr>
              <a:buNone/>
            </a:pPr>
            <a:r>
              <a:rPr lang="en-US" dirty="0" smtClean="0"/>
              <a:t>ROUND ONE</a:t>
            </a:r>
          </a:p>
          <a:p>
            <a:r>
              <a:rPr lang="en-US" dirty="0" smtClean="0"/>
              <a:t>If there was only a single seller of this product (i.e. a hypothetical monopolist), could such monopolist profitably increase prices by 5%?</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36</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price increase is profitable, </a:t>
            </a:r>
          </a:p>
          <a:p>
            <a:pPr>
              <a:buNone/>
            </a:pPr>
            <a:r>
              <a:rPr lang="en-US" dirty="0" smtClean="0"/>
              <a:t>   then consumers do not have much substitutes for the product. Then concluded that product is in a market by itself. End SSNIP TEST</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37</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price increase is NOT profitable, then consumers must have switched to a substitute for the product. conclude that product at the subject of the complaint is competing in a market with at least one other product. Identify the other product and continue SSNIP Test</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38</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ROUND TWO</a:t>
            </a:r>
          </a:p>
          <a:p>
            <a:r>
              <a:rPr lang="en-US" dirty="0" smtClean="0"/>
              <a:t>If there was only a single seller of these two products, could such monopolist profitably increase prices by 5%?</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39</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   What do you understand by the term “competitive markets”?</a:t>
            </a:r>
          </a:p>
          <a:p>
            <a:pPr algn="just"/>
            <a:r>
              <a:rPr lang="en-US" dirty="0" smtClean="0"/>
              <a:t>Is it fair that students pay a lower fare than adults on public transportation? </a:t>
            </a:r>
          </a:p>
          <a:p>
            <a:pPr algn="just"/>
            <a:r>
              <a:rPr lang="en-US" dirty="0" smtClean="0"/>
              <a:t>Is it fair for consumers that goods are being “dumped” in Jamaica?</a:t>
            </a:r>
            <a:endParaRPr lang="en-US" dirty="0"/>
          </a:p>
        </p:txBody>
      </p:sp>
      <p:sp>
        <p:nvSpPr>
          <p:cNvPr id="3" name="Title 2"/>
          <p:cNvSpPr>
            <a:spLocks noGrp="1"/>
          </p:cNvSpPr>
          <p:nvPr>
            <p:ph type="title"/>
          </p:nvPr>
        </p:nvSpPr>
        <p:spPr/>
        <p:txBody>
          <a:bodyPr/>
          <a:lstStyle/>
          <a:p>
            <a:pPr algn="ctr"/>
            <a:r>
              <a:rPr lang="en-US" dirty="0" smtClean="0"/>
              <a:t>Discussion Points</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a:t>
            </a:fld>
            <a:endParaRPr lang="en-US" dirty="0"/>
          </a:p>
        </p:txBody>
      </p:sp>
      <p:sp>
        <p:nvSpPr>
          <p:cNvPr id="5" name="Date Placeholder 4"/>
          <p:cNvSpPr>
            <a:spLocks noGrp="1"/>
          </p:cNvSpPr>
          <p:nvPr>
            <p:ph type="dt" sz="half" idx="10"/>
          </p:nvPr>
        </p:nvSpPr>
        <p:spPr/>
        <p:txBody>
          <a:bodyPr/>
          <a:lstStyle/>
          <a:p>
            <a:fld id="{312F396A-39F9-47CC-9DED-FA90666E1E9B}" type="datetime4">
              <a:rPr lang="en-US" smtClean="0"/>
              <a:pPr/>
              <a:t>October 24, 2016</a:t>
            </a:fld>
            <a:endParaRPr lang="en-US" dirty="0"/>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price increase is profitable, </a:t>
            </a:r>
          </a:p>
          <a:p>
            <a:pPr>
              <a:buNone/>
            </a:pPr>
            <a:r>
              <a:rPr lang="en-US" dirty="0" smtClean="0"/>
              <a:t>   then consumers do not have much substitutes for the  two products. Then concluded that these two products are in a market by themselves. End SSNIP TEST</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40</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price increase is NOT profitable, then consumers must have switched to a substitute for the two products. conclude that two products are competing in a market with at least one other product. Identify the other product and continue SSNIP Test.</a:t>
            </a:r>
          </a:p>
          <a:p>
            <a:r>
              <a:rPr lang="en-US" dirty="0" smtClean="0"/>
              <a:t>End SSNIP test when you have found a group of products for which it would not be profitable for a hypothetical monopolist to increase prices by 5%.</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41</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Direct Evidence of Market Definition</a:t>
            </a:r>
          </a:p>
          <a:p>
            <a:r>
              <a:rPr lang="en-US" dirty="0" smtClean="0"/>
              <a:t>Observed conduct such as “collusion” could define the relevant market.</a:t>
            </a:r>
          </a:p>
          <a:p>
            <a:pPr lvl="1"/>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3. Market Definition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42</a:t>
            </a:fld>
            <a:endParaRPr lang="en-US"/>
          </a:p>
        </p:txBody>
      </p:sp>
      <p:sp>
        <p:nvSpPr>
          <p:cNvPr id="5" name="Date Placeholder 4"/>
          <p:cNvSpPr>
            <a:spLocks noGrp="1"/>
          </p:cNvSpPr>
          <p:nvPr>
            <p:ph type="dt" sz="half" idx="10"/>
          </p:nvPr>
        </p:nvSpPr>
        <p:spPr/>
        <p:txBody>
          <a:bodyPr/>
          <a:lstStyle/>
          <a:p>
            <a:fld id="{2C2FA063-87FA-4767-ACE1-253188AE02A5}"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pPr marL="681228" indent="-571500">
              <a:buFont typeface="+mj-lt"/>
              <a:buAutoNum type="arabicPeriod"/>
            </a:pPr>
            <a:r>
              <a:rPr lang="en-US" dirty="0" smtClean="0">
                <a:solidFill>
                  <a:schemeClr val="tx1">
                    <a:lumMod val="50000"/>
                    <a:lumOff val="50000"/>
                  </a:schemeClr>
                </a:solidFill>
              </a:rPr>
              <a:t>The Objectives of Competition Law</a:t>
            </a:r>
          </a:p>
          <a:p>
            <a:pPr marL="681228" indent="-571500">
              <a:buFont typeface="+mj-lt"/>
              <a:buAutoNum type="arabicPeriod"/>
            </a:pPr>
            <a:r>
              <a:rPr lang="en-US" dirty="0" smtClean="0">
                <a:solidFill>
                  <a:schemeClr val="tx1">
                    <a:lumMod val="50000"/>
                    <a:lumOff val="50000"/>
                  </a:schemeClr>
                </a:solidFill>
              </a:rPr>
              <a:t>The Economics of Competition Law</a:t>
            </a:r>
          </a:p>
          <a:p>
            <a:pPr marL="681228" indent="-571500">
              <a:buFont typeface="+mj-lt"/>
              <a:buAutoNum type="arabicPeriod"/>
            </a:pPr>
            <a:r>
              <a:rPr lang="en-US" dirty="0" smtClean="0">
                <a:solidFill>
                  <a:schemeClr val="tx1">
                    <a:lumMod val="50000"/>
                    <a:lumOff val="50000"/>
                  </a:schemeClr>
                </a:solidFill>
              </a:rPr>
              <a:t>Market definition</a:t>
            </a:r>
          </a:p>
          <a:p>
            <a:pPr marL="1175004" lvl="2" indent="-571500"/>
            <a:r>
              <a:rPr lang="en-US" dirty="0" smtClean="0">
                <a:solidFill>
                  <a:schemeClr val="tx1">
                    <a:lumMod val="50000"/>
                    <a:lumOff val="50000"/>
                  </a:schemeClr>
                </a:solidFill>
              </a:rPr>
              <a:t>Indirect evidence</a:t>
            </a:r>
          </a:p>
          <a:p>
            <a:pPr marL="1175004" lvl="2" indent="-571500"/>
            <a:r>
              <a:rPr lang="en-US" dirty="0" smtClean="0">
                <a:solidFill>
                  <a:schemeClr val="tx1">
                    <a:lumMod val="50000"/>
                    <a:lumOff val="50000"/>
                  </a:schemeClr>
                </a:solidFill>
              </a:rPr>
              <a:t>Direct evidence</a:t>
            </a:r>
          </a:p>
          <a:p>
            <a:pPr marL="681228" indent="-571500">
              <a:buFont typeface="+mj-lt"/>
              <a:buAutoNum type="arabicPeriod"/>
            </a:pPr>
            <a:r>
              <a:rPr lang="en-US" dirty="0" smtClean="0"/>
              <a:t>Market Power Assessment</a:t>
            </a:r>
          </a:p>
          <a:p>
            <a:pPr marL="937260" lvl="1" indent="-571500">
              <a:buNone/>
            </a:pPr>
            <a:r>
              <a:rPr lang="en-US" dirty="0" smtClean="0"/>
              <a:t>      4.1 legal standards of proof</a:t>
            </a:r>
          </a:p>
          <a:p>
            <a:pPr marL="937260" lvl="1" indent="-571500">
              <a:buNone/>
            </a:pPr>
            <a:r>
              <a:rPr lang="en-US" dirty="0" smtClean="0"/>
              <a:t>      4.2 theories of harm</a:t>
            </a:r>
          </a:p>
          <a:p>
            <a:pPr marL="937260" lvl="1" indent="-571500">
              <a:buNone/>
            </a:pPr>
            <a:r>
              <a:rPr lang="en-US" dirty="0" smtClean="0"/>
              <a:t>      4.3 dominance</a:t>
            </a:r>
          </a:p>
          <a:p>
            <a:pPr marL="937260" lvl="1" indent="-571500">
              <a:buNone/>
            </a:pPr>
            <a:r>
              <a:rPr lang="en-US" dirty="0" smtClean="0"/>
              <a:t>      4.4 mental traps to avoid </a:t>
            </a:r>
          </a:p>
        </p:txBody>
      </p:sp>
      <p:sp>
        <p:nvSpPr>
          <p:cNvPr id="3" name="Title 2"/>
          <p:cNvSpPr>
            <a:spLocks noGrp="1"/>
          </p:cNvSpPr>
          <p:nvPr>
            <p:ph type="title"/>
          </p:nvPr>
        </p:nvSpPr>
        <p:spPr/>
        <p:txBody>
          <a:bodyPr/>
          <a:lstStyle/>
          <a:p>
            <a:pPr algn="ctr"/>
            <a:r>
              <a:rPr lang="en-US" dirty="0" smtClean="0">
                <a:solidFill>
                  <a:schemeClr val="bg2">
                    <a:lumMod val="50000"/>
                  </a:schemeClr>
                </a:solidFill>
              </a:rPr>
              <a:t>Reminder</a:t>
            </a:r>
            <a:r>
              <a:rPr lang="en-US" dirty="0" smtClean="0"/>
              <a:t>: Topics of Discussion</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43</a:t>
            </a:fld>
            <a:endParaRPr lang="en-US"/>
          </a:p>
        </p:txBody>
      </p:sp>
      <p:sp>
        <p:nvSpPr>
          <p:cNvPr id="7" name="Footer Placeholder 6"/>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sp>
        <p:nvSpPr>
          <p:cNvPr id="11" name="Date Placeholder 10"/>
          <p:cNvSpPr>
            <a:spLocks noGrp="1"/>
          </p:cNvSpPr>
          <p:nvPr>
            <p:ph type="dt" sz="half" idx="10"/>
          </p:nvPr>
        </p:nvSpPr>
        <p:spPr/>
        <p:txBody>
          <a:bodyPr/>
          <a:lstStyle/>
          <a:p>
            <a:fld id="{BDCBA993-D002-4E74-B44C-E918C4426478}" type="datetime4">
              <a:rPr lang="en-US" smtClean="0"/>
              <a:pPr/>
              <a:t>October 24, 2016</a:t>
            </a:fld>
            <a:endParaRPr lang="en-US" dirty="0"/>
          </a:p>
        </p:txBody>
      </p:sp>
      <p:cxnSp>
        <p:nvCxnSpPr>
          <p:cNvPr id="14" name="Straight Connector 13"/>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52400" y="3886200"/>
            <a:ext cx="457200" cy="1588"/>
          </a:xfrm>
          <a:prstGeom prst="straightConnector1">
            <a:avLst/>
          </a:prstGeom>
          <a:ln w="47625">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 se (</a:t>
            </a:r>
            <a:r>
              <a:rPr lang="en-US" i="1" dirty="0" smtClean="0"/>
              <a:t>strict liability</a:t>
            </a:r>
            <a:r>
              <a:rPr lang="en-US" dirty="0" smtClean="0"/>
              <a:t>)   {</a:t>
            </a:r>
            <a:r>
              <a:rPr lang="en-US" dirty="0" smtClean="0">
                <a:sym typeface="Wingdings" pitchFamily="2" charset="2"/>
              </a:rPr>
              <a:t> No economic foundation}</a:t>
            </a:r>
            <a:endParaRPr lang="en-US" dirty="0" smtClean="0"/>
          </a:p>
          <a:p>
            <a:r>
              <a:rPr lang="en-US" dirty="0" smtClean="0"/>
              <a:t>Rule of Reason (</a:t>
            </a:r>
            <a:r>
              <a:rPr lang="en-US" i="1" dirty="0" smtClean="0"/>
              <a:t>fact-specific</a:t>
            </a:r>
            <a:r>
              <a:rPr lang="en-US" dirty="0" smtClean="0"/>
              <a:t>)</a:t>
            </a:r>
          </a:p>
          <a:p>
            <a:pPr lvl="1"/>
            <a:r>
              <a:rPr lang="en-US" dirty="0" smtClean="0"/>
              <a:t>Conduct unjustified if  it leads to a “substantial lessening of competition”</a:t>
            </a:r>
          </a:p>
          <a:p>
            <a:pPr>
              <a:buNone/>
            </a:pPr>
            <a:r>
              <a:rPr lang="en-US" dirty="0" smtClean="0"/>
              <a:t>	</a:t>
            </a:r>
            <a:endParaRPr lang="en-US" dirty="0"/>
          </a:p>
        </p:txBody>
      </p:sp>
      <p:sp>
        <p:nvSpPr>
          <p:cNvPr id="3" name="Title 2"/>
          <p:cNvSpPr>
            <a:spLocks noGrp="1"/>
          </p:cNvSpPr>
          <p:nvPr>
            <p:ph type="title"/>
          </p:nvPr>
        </p:nvSpPr>
        <p:spPr/>
        <p:txBody>
          <a:bodyPr>
            <a:normAutofit/>
          </a:bodyPr>
          <a:lstStyle/>
          <a:p>
            <a:r>
              <a:rPr lang="en-US" dirty="0" smtClean="0"/>
              <a:t>4.1 Legal Standards of Proof</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44</a:t>
            </a:fld>
            <a:endParaRPr lang="en-US"/>
          </a:p>
        </p:txBody>
      </p:sp>
      <p:sp>
        <p:nvSpPr>
          <p:cNvPr id="5" name="Date Placeholder 4"/>
          <p:cNvSpPr>
            <a:spLocks noGrp="1"/>
          </p:cNvSpPr>
          <p:nvPr>
            <p:ph type="dt" sz="half" idx="10"/>
          </p:nvPr>
        </p:nvSpPr>
        <p:spPr/>
        <p:txBody>
          <a:bodyPr/>
          <a:lstStyle/>
          <a:p>
            <a:fld id="{7D6AF7BC-56D0-4C74-9789-FFBE97CE1C56}"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209800" y="2362200"/>
            <a:ext cx="1371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4.2 Theories of Harm</a:t>
            </a:r>
            <a:endParaRPr lang="en-US" dirty="0"/>
          </a:p>
        </p:txBody>
      </p:sp>
      <p:sp>
        <p:nvSpPr>
          <p:cNvPr id="2" name="Content Placeholder 1"/>
          <p:cNvSpPr>
            <a:spLocks noGrp="1"/>
          </p:cNvSpPr>
          <p:nvPr>
            <p:ph sz="quarter" idx="2"/>
          </p:nvPr>
        </p:nvSpPr>
        <p:spPr/>
        <p:txBody>
          <a:bodyPr>
            <a:normAutofit/>
          </a:bodyPr>
          <a:lstStyle/>
          <a:p>
            <a:r>
              <a:rPr lang="en-US" dirty="0" smtClean="0"/>
              <a:t>Definition of Market Power</a:t>
            </a:r>
          </a:p>
          <a:p>
            <a:pPr>
              <a:buNone/>
            </a:pPr>
            <a:endParaRPr lang="en-US" dirty="0" smtClean="0"/>
          </a:p>
          <a:p>
            <a:pPr>
              <a:buNone/>
            </a:pPr>
            <a:endParaRPr lang="en-US" dirty="0" smtClean="0"/>
          </a:p>
          <a:p>
            <a:pPr marL="115888" indent="-6350">
              <a:buNone/>
            </a:pPr>
            <a:r>
              <a:rPr lang="en-US" dirty="0" smtClean="0"/>
              <a:t>“The ability to raise prices above competitive levels profitably for a sustained period of time.”</a:t>
            </a:r>
            <a:br>
              <a:rPr lang="en-US" dirty="0" smtClean="0"/>
            </a:br>
            <a:endParaRPr lang="en-US" dirty="0" smtClean="0"/>
          </a:p>
          <a:p>
            <a:pPr lvl="1"/>
            <a:endParaRPr lang="en-US" dirty="0" smtClean="0"/>
          </a:p>
          <a:p>
            <a:endParaRPr lang="en-US" dirty="0" smtClean="0"/>
          </a:p>
          <a:p>
            <a:endParaRPr lang="en-US" dirty="0" smtClean="0"/>
          </a:p>
        </p:txBody>
      </p:sp>
      <p:pic>
        <p:nvPicPr>
          <p:cNvPr id="11" name="Content Placeholder 10" descr="squirel body builder.jpg"/>
          <p:cNvPicPr>
            <a:picLocks noGrp="1" noChangeAspect="1"/>
          </p:cNvPicPr>
          <p:nvPr>
            <p:ph sz="quarter" idx="4"/>
          </p:nvPr>
        </p:nvPicPr>
        <p:blipFill>
          <a:blip r:embed="rId3" cstate="print"/>
          <a:stretch>
            <a:fillRect/>
          </a:stretch>
        </p:blipFill>
        <p:spPr>
          <a:xfrm>
            <a:off x="5105400" y="1676400"/>
            <a:ext cx="2789237" cy="3505200"/>
          </a:xfrm>
        </p:spPr>
      </p:pic>
      <p:sp>
        <p:nvSpPr>
          <p:cNvPr id="5" name="Date Placeholder 4"/>
          <p:cNvSpPr>
            <a:spLocks noGrp="1"/>
          </p:cNvSpPr>
          <p:nvPr>
            <p:ph type="dt" sz="half" idx="10"/>
          </p:nvPr>
        </p:nvSpPr>
        <p:spPr/>
        <p:txBody>
          <a:bodyPr/>
          <a:lstStyle/>
          <a:p>
            <a:fld id="{B178CC39-6077-4558-832F-4662D6CA85F4}"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45</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Is this consistent to exercising market power?</a:t>
            </a:r>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46</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447800" y="2286000"/>
            <a:ext cx="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47800" y="4876800"/>
            <a:ext cx="48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2743200"/>
            <a:ext cx="762000" cy="369332"/>
          </a:xfrm>
          <a:prstGeom prst="rect">
            <a:avLst/>
          </a:prstGeom>
          <a:noFill/>
        </p:spPr>
        <p:txBody>
          <a:bodyPr wrap="square" rtlCol="0">
            <a:spAutoFit/>
          </a:bodyPr>
          <a:lstStyle/>
          <a:p>
            <a:r>
              <a:rPr lang="en-JM" dirty="0" smtClean="0"/>
              <a:t>price</a:t>
            </a:r>
            <a:endParaRPr lang="en-JM" dirty="0"/>
          </a:p>
        </p:txBody>
      </p:sp>
      <p:sp>
        <p:nvSpPr>
          <p:cNvPr id="15" name="TextBox 14"/>
          <p:cNvSpPr txBox="1"/>
          <p:nvPr/>
        </p:nvSpPr>
        <p:spPr>
          <a:xfrm>
            <a:off x="6629400" y="4724400"/>
            <a:ext cx="1295400" cy="381000"/>
          </a:xfrm>
          <a:prstGeom prst="rect">
            <a:avLst/>
          </a:prstGeom>
          <a:noFill/>
        </p:spPr>
        <p:txBody>
          <a:bodyPr wrap="square" rtlCol="0">
            <a:spAutoFit/>
          </a:bodyPr>
          <a:lstStyle/>
          <a:p>
            <a:r>
              <a:rPr lang="en-JM" dirty="0" smtClean="0"/>
              <a:t>time</a:t>
            </a:r>
            <a:endParaRPr lang="en-JM" dirty="0"/>
          </a:p>
        </p:txBody>
      </p:sp>
      <p:cxnSp>
        <p:nvCxnSpPr>
          <p:cNvPr id="17" name="Straight Connector 16"/>
          <p:cNvCxnSpPr/>
          <p:nvPr/>
        </p:nvCxnSpPr>
        <p:spPr>
          <a:xfrm>
            <a:off x="1447800" y="3733800"/>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0" y="3124200"/>
            <a:ext cx="251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10000" y="2362200"/>
            <a:ext cx="0" cy="2514600"/>
          </a:xfrm>
          <a:prstGeom prst="line">
            <a:avLst/>
          </a:prstGeom>
          <a:ln>
            <a:solidFill>
              <a:srgbClr val="002060"/>
            </a:solidFill>
            <a:prstDash val="lgDashDot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81400" y="5029200"/>
            <a:ext cx="838200" cy="369332"/>
          </a:xfrm>
          <a:prstGeom prst="rect">
            <a:avLst/>
          </a:prstGeom>
          <a:noFill/>
        </p:spPr>
        <p:txBody>
          <a:bodyPr wrap="square" rtlCol="0">
            <a:spAutoFit/>
          </a:bodyPr>
          <a:lstStyle/>
          <a:p>
            <a:r>
              <a:rPr lang="en-JM" dirty="0" smtClean="0"/>
              <a:t>June</a:t>
            </a:r>
            <a:endParaRPr lang="en-JM"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Is this consistent to exercising market power?</a:t>
            </a:r>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47</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447800" y="2286000"/>
            <a:ext cx="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47800" y="4876800"/>
            <a:ext cx="48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2743200"/>
            <a:ext cx="762000" cy="369332"/>
          </a:xfrm>
          <a:prstGeom prst="rect">
            <a:avLst/>
          </a:prstGeom>
          <a:noFill/>
        </p:spPr>
        <p:txBody>
          <a:bodyPr wrap="square" rtlCol="0">
            <a:spAutoFit/>
          </a:bodyPr>
          <a:lstStyle/>
          <a:p>
            <a:r>
              <a:rPr lang="en-JM" dirty="0" smtClean="0"/>
              <a:t>price</a:t>
            </a:r>
            <a:endParaRPr lang="en-JM" dirty="0"/>
          </a:p>
        </p:txBody>
      </p:sp>
      <p:sp>
        <p:nvSpPr>
          <p:cNvPr id="15" name="TextBox 14"/>
          <p:cNvSpPr txBox="1"/>
          <p:nvPr/>
        </p:nvSpPr>
        <p:spPr>
          <a:xfrm>
            <a:off x="6629400" y="4724400"/>
            <a:ext cx="1295400" cy="381000"/>
          </a:xfrm>
          <a:prstGeom prst="rect">
            <a:avLst/>
          </a:prstGeom>
          <a:noFill/>
        </p:spPr>
        <p:txBody>
          <a:bodyPr wrap="square" rtlCol="0">
            <a:spAutoFit/>
          </a:bodyPr>
          <a:lstStyle/>
          <a:p>
            <a:r>
              <a:rPr lang="en-JM" dirty="0" smtClean="0"/>
              <a:t>time</a:t>
            </a:r>
            <a:endParaRPr lang="en-JM" dirty="0"/>
          </a:p>
        </p:txBody>
      </p:sp>
      <p:cxnSp>
        <p:nvCxnSpPr>
          <p:cNvPr id="17" name="Straight Connector 16"/>
          <p:cNvCxnSpPr/>
          <p:nvPr/>
        </p:nvCxnSpPr>
        <p:spPr>
          <a:xfrm>
            <a:off x="1447800" y="3733800"/>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0" y="3124200"/>
            <a:ext cx="251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10000" y="2362200"/>
            <a:ext cx="0" cy="2514600"/>
          </a:xfrm>
          <a:prstGeom prst="line">
            <a:avLst/>
          </a:prstGeom>
          <a:ln>
            <a:solidFill>
              <a:srgbClr val="002060"/>
            </a:solidFill>
            <a:prstDash val="lgDashDot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81400" y="5029200"/>
            <a:ext cx="838200" cy="369332"/>
          </a:xfrm>
          <a:prstGeom prst="rect">
            <a:avLst/>
          </a:prstGeom>
          <a:noFill/>
        </p:spPr>
        <p:txBody>
          <a:bodyPr wrap="square" rtlCol="0">
            <a:spAutoFit/>
          </a:bodyPr>
          <a:lstStyle/>
          <a:p>
            <a:r>
              <a:rPr lang="en-JM" dirty="0" smtClean="0"/>
              <a:t>June</a:t>
            </a:r>
            <a:endParaRPr lang="en-JM" dirty="0"/>
          </a:p>
        </p:txBody>
      </p:sp>
      <p:cxnSp>
        <p:nvCxnSpPr>
          <p:cNvPr id="25" name="Straight Connector 24"/>
          <p:cNvCxnSpPr/>
          <p:nvPr/>
        </p:nvCxnSpPr>
        <p:spPr>
          <a:xfrm>
            <a:off x="3810000" y="3733800"/>
            <a:ext cx="2514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Is this consistent to exercising market power?</a:t>
            </a:r>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48</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447800" y="2286000"/>
            <a:ext cx="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47800" y="4876800"/>
            <a:ext cx="48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2743200"/>
            <a:ext cx="762000" cy="369332"/>
          </a:xfrm>
          <a:prstGeom prst="rect">
            <a:avLst/>
          </a:prstGeom>
          <a:noFill/>
        </p:spPr>
        <p:txBody>
          <a:bodyPr wrap="square" rtlCol="0">
            <a:spAutoFit/>
          </a:bodyPr>
          <a:lstStyle/>
          <a:p>
            <a:r>
              <a:rPr lang="en-JM" dirty="0" smtClean="0"/>
              <a:t>price</a:t>
            </a:r>
            <a:endParaRPr lang="en-JM" dirty="0"/>
          </a:p>
        </p:txBody>
      </p:sp>
      <p:sp>
        <p:nvSpPr>
          <p:cNvPr id="15" name="TextBox 14"/>
          <p:cNvSpPr txBox="1"/>
          <p:nvPr/>
        </p:nvSpPr>
        <p:spPr>
          <a:xfrm>
            <a:off x="6629400" y="4724400"/>
            <a:ext cx="1295400" cy="381000"/>
          </a:xfrm>
          <a:prstGeom prst="rect">
            <a:avLst/>
          </a:prstGeom>
          <a:noFill/>
        </p:spPr>
        <p:txBody>
          <a:bodyPr wrap="square" rtlCol="0">
            <a:spAutoFit/>
          </a:bodyPr>
          <a:lstStyle/>
          <a:p>
            <a:r>
              <a:rPr lang="en-JM" dirty="0" smtClean="0"/>
              <a:t>time</a:t>
            </a:r>
            <a:endParaRPr lang="en-JM" dirty="0"/>
          </a:p>
        </p:txBody>
      </p:sp>
      <p:cxnSp>
        <p:nvCxnSpPr>
          <p:cNvPr id="17" name="Straight Connector 16"/>
          <p:cNvCxnSpPr/>
          <p:nvPr/>
        </p:nvCxnSpPr>
        <p:spPr>
          <a:xfrm>
            <a:off x="1447800" y="3733800"/>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0" y="3733800"/>
            <a:ext cx="251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10000" y="2362200"/>
            <a:ext cx="0" cy="2514600"/>
          </a:xfrm>
          <a:prstGeom prst="line">
            <a:avLst/>
          </a:prstGeom>
          <a:ln>
            <a:solidFill>
              <a:srgbClr val="002060"/>
            </a:solidFill>
            <a:prstDash val="lgDashDot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81400" y="5029200"/>
            <a:ext cx="838200" cy="369332"/>
          </a:xfrm>
          <a:prstGeom prst="rect">
            <a:avLst/>
          </a:prstGeom>
          <a:noFill/>
        </p:spPr>
        <p:txBody>
          <a:bodyPr wrap="square" rtlCol="0">
            <a:spAutoFit/>
          </a:bodyPr>
          <a:lstStyle/>
          <a:p>
            <a:r>
              <a:rPr lang="en-JM" dirty="0" smtClean="0"/>
              <a:t>June</a:t>
            </a:r>
            <a:endParaRPr lang="en-JM"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Is this consistent to exercising market power?</a:t>
            </a:r>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49</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447800" y="2286000"/>
            <a:ext cx="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47800" y="4876800"/>
            <a:ext cx="48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2743200"/>
            <a:ext cx="762000" cy="369332"/>
          </a:xfrm>
          <a:prstGeom prst="rect">
            <a:avLst/>
          </a:prstGeom>
          <a:noFill/>
        </p:spPr>
        <p:txBody>
          <a:bodyPr wrap="square" rtlCol="0">
            <a:spAutoFit/>
          </a:bodyPr>
          <a:lstStyle/>
          <a:p>
            <a:r>
              <a:rPr lang="en-JM" dirty="0" smtClean="0"/>
              <a:t>price</a:t>
            </a:r>
            <a:endParaRPr lang="en-JM" dirty="0"/>
          </a:p>
        </p:txBody>
      </p:sp>
      <p:sp>
        <p:nvSpPr>
          <p:cNvPr id="15" name="TextBox 14"/>
          <p:cNvSpPr txBox="1"/>
          <p:nvPr/>
        </p:nvSpPr>
        <p:spPr>
          <a:xfrm>
            <a:off x="6629400" y="4724400"/>
            <a:ext cx="1295400" cy="381000"/>
          </a:xfrm>
          <a:prstGeom prst="rect">
            <a:avLst/>
          </a:prstGeom>
          <a:noFill/>
        </p:spPr>
        <p:txBody>
          <a:bodyPr wrap="square" rtlCol="0">
            <a:spAutoFit/>
          </a:bodyPr>
          <a:lstStyle/>
          <a:p>
            <a:r>
              <a:rPr lang="en-JM" dirty="0" smtClean="0"/>
              <a:t>time</a:t>
            </a:r>
            <a:endParaRPr lang="en-JM" dirty="0"/>
          </a:p>
        </p:txBody>
      </p:sp>
      <p:cxnSp>
        <p:nvCxnSpPr>
          <p:cNvPr id="17" name="Straight Connector 16"/>
          <p:cNvCxnSpPr/>
          <p:nvPr/>
        </p:nvCxnSpPr>
        <p:spPr>
          <a:xfrm>
            <a:off x="1447800" y="3733800"/>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0" y="3733800"/>
            <a:ext cx="251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10000" y="2362200"/>
            <a:ext cx="0" cy="2514600"/>
          </a:xfrm>
          <a:prstGeom prst="line">
            <a:avLst/>
          </a:prstGeom>
          <a:ln>
            <a:solidFill>
              <a:srgbClr val="002060"/>
            </a:solidFill>
            <a:prstDash val="lgDashDot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81400" y="5029200"/>
            <a:ext cx="838200" cy="369332"/>
          </a:xfrm>
          <a:prstGeom prst="rect">
            <a:avLst/>
          </a:prstGeom>
          <a:noFill/>
        </p:spPr>
        <p:txBody>
          <a:bodyPr wrap="square" rtlCol="0">
            <a:spAutoFit/>
          </a:bodyPr>
          <a:lstStyle/>
          <a:p>
            <a:r>
              <a:rPr lang="en-JM" dirty="0" smtClean="0"/>
              <a:t>June</a:t>
            </a:r>
            <a:endParaRPr lang="en-JM" dirty="0"/>
          </a:p>
        </p:txBody>
      </p:sp>
      <p:cxnSp>
        <p:nvCxnSpPr>
          <p:cNvPr id="25" name="Straight Connector 24"/>
          <p:cNvCxnSpPr/>
          <p:nvPr/>
        </p:nvCxnSpPr>
        <p:spPr>
          <a:xfrm>
            <a:off x="3810000" y="4267200"/>
            <a:ext cx="2514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1228" indent="-571500">
              <a:buFont typeface="+mj-lt"/>
              <a:buAutoNum type="arabicPeriod"/>
            </a:pPr>
            <a:r>
              <a:rPr lang="en-US" dirty="0" smtClean="0"/>
              <a:t>The Objectives of Competition Law</a:t>
            </a:r>
          </a:p>
          <a:p>
            <a:pPr marL="681228" indent="-571500">
              <a:buFont typeface="+mj-lt"/>
              <a:buAutoNum type="arabicPeriod"/>
            </a:pPr>
            <a:r>
              <a:rPr lang="en-US" dirty="0" smtClean="0"/>
              <a:t>The Economics of Competition Law</a:t>
            </a:r>
          </a:p>
          <a:p>
            <a:pPr marL="681228" indent="-571500">
              <a:buFont typeface="+mj-lt"/>
              <a:buAutoNum type="arabicPeriod"/>
            </a:pPr>
            <a:r>
              <a:rPr lang="en-US" dirty="0" smtClean="0"/>
              <a:t>Market Definition</a:t>
            </a:r>
          </a:p>
          <a:p>
            <a:pPr marL="681228" indent="-571500">
              <a:buFont typeface="+mj-lt"/>
              <a:buAutoNum type="arabicPeriod"/>
            </a:pPr>
            <a:r>
              <a:rPr lang="en-US" dirty="0" smtClean="0"/>
              <a:t>Market Power Assessment</a:t>
            </a:r>
            <a:endParaRPr lang="en-US" dirty="0"/>
          </a:p>
        </p:txBody>
      </p:sp>
      <p:sp>
        <p:nvSpPr>
          <p:cNvPr id="3" name="Title 2"/>
          <p:cNvSpPr>
            <a:spLocks noGrp="1"/>
          </p:cNvSpPr>
          <p:nvPr>
            <p:ph type="title"/>
          </p:nvPr>
        </p:nvSpPr>
        <p:spPr/>
        <p:txBody>
          <a:bodyPr/>
          <a:lstStyle/>
          <a:p>
            <a:pPr algn="ctr"/>
            <a:r>
              <a:rPr lang="en-US" dirty="0" smtClean="0"/>
              <a:t>Topics of Discussion</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a:t>
            </a:fld>
            <a:endParaRPr lang="en-US"/>
          </a:p>
        </p:txBody>
      </p:sp>
      <p:sp>
        <p:nvSpPr>
          <p:cNvPr id="5" name="Date Placeholder 4"/>
          <p:cNvSpPr>
            <a:spLocks noGrp="1"/>
          </p:cNvSpPr>
          <p:nvPr>
            <p:ph type="dt" sz="half" idx="10"/>
          </p:nvPr>
        </p:nvSpPr>
        <p:spPr/>
        <p:txBody>
          <a:bodyPr/>
          <a:lstStyle/>
          <a:p>
            <a:fld id="{E6708267-9BE0-4F83-B2B0-69EF5AF4B029}"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2400" y="1752600"/>
            <a:ext cx="457200" cy="1588"/>
          </a:xfrm>
          <a:prstGeom prst="straightConnector1">
            <a:avLst/>
          </a:prstGeom>
          <a:ln w="47625">
            <a:solidFill>
              <a:srgbClr val="FF0000"/>
            </a:solidFill>
            <a:tailEnd type="arrow"/>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Harm to rivals</a:t>
            </a:r>
          </a:p>
          <a:p>
            <a:r>
              <a:rPr lang="en-US" dirty="0" smtClean="0"/>
              <a:t>Harm to consumers</a:t>
            </a:r>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50</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Harm to rivals</a:t>
            </a:r>
          </a:p>
          <a:p>
            <a:pPr lvl="1"/>
            <a:r>
              <a:rPr lang="en-US" dirty="0" smtClean="0"/>
              <a:t>Power to exclude rivals</a:t>
            </a:r>
          </a:p>
          <a:p>
            <a:pPr lvl="1"/>
            <a:r>
              <a:rPr lang="en-US" dirty="0" smtClean="0"/>
              <a:t>Raising rivals cost</a:t>
            </a:r>
          </a:p>
          <a:p>
            <a:r>
              <a:rPr lang="en-US" dirty="0" smtClean="0"/>
              <a:t>Harm to consumers</a:t>
            </a:r>
          </a:p>
          <a:p>
            <a:endParaRPr lang="en-US" dirty="0" smtClean="0"/>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51</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Comment on “CL does not protect competitors”</a:t>
            </a:r>
          </a:p>
          <a:p>
            <a:r>
              <a:rPr lang="en-US" dirty="0" smtClean="0"/>
              <a:t>Harm to rivals</a:t>
            </a:r>
          </a:p>
          <a:p>
            <a:pPr lvl="1"/>
            <a:r>
              <a:rPr lang="en-US" dirty="0" smtClean="0"/>
              <a:t>Power to exclude rivals</a:t>
            </a:r>
          </a:p>
          <a:p>
            <a:pPr lvl="1"/>
            <a:r>
              <a:rPr lang="en-US" dirty="0" smtClean="0"/>
              <a:t>Raising rivals cost</a:t>
            </a:r>
          </a:p>
          <a:p>
            <a:r>
              <a:rPr lang="en-US" dirty="0" smtClean="0"/>
              <a:t>Harm to consumers</a:t>
            </a:r>
          </a:p>
          <a:p>
            <a:pPr lvl="1"/>
            <a:r>
              <a:rPr lang="en-US" dirty="0" smtClean="0"/>
              <a:t>Power over price</a:t>
            </a:r>
          </a:p>
          <a:p>
            <a:endParaRPr lang="en-US" dirty="0" smtClean="0"/>
          </a:p>
        </p:txBody>
      </p:sp>
      <p:sp>
        <p:nvSpPr>
          <p:cNvPr id="3" name="Title 2"/>
          <p:cNvSpPr>
            <a:spLocks noGrp="1"/>
          </p:cNvSpPr>
          <p:nvPr>
            <p:ph type="title"/>
          </p:nvPr>
        </p:nvSpPr>
        <p:spPr/>
        <p:txBody>
          <a:bodyPr>
            <a:normAutofit/>
          </a:bodyPr>
          <a:lstStyle/>
          <a:p>
            <a:r>
              <a:rPr lang="en-US" dirty="0" smtClean="0"/>
              <a:t>4.2 Theories of Harm (cont’d)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52</a:t>
            </a:fld>
            <a:endParaRPr lang="en-US"/>
          </a:p>
        </p:txBody>
      </p:sp>
      <p:sp>
        <p:nvSpPr>
          <p:cNvPr id="5" name="Date Placeholder 4"/>
          <p:cNvSpPr>
            <a:spLocks noGrp="1"/>
          </p:cNvSpPr>
          <p:nvPr>
            <p:ph type="dt" sz="half" idx="10"/>
          </p:nvPr>
        </p:nvSpPr>
        <p:spPr/>
        <p:txBody>
          <a:bodyPr/>
          <a:lstStyle/>
          <a:p>
            <a:fld id="{359E8389-566B-42CA-8525-385705333953}"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66928" indent="-457200" algn="just">
              <a:buFont typeface="Wingdings" pitchFamily="2" charset="2"/>
              <a:buChar char="q"/>
            </a:pPr>
            <a:r>
              <a:rPr lang="en-US" sz="2400" dirty="0" smtClean="0"/>
              <a:t>Is building a better mouse trap harmful?</a:t>
            </a:r>
          </a:p>
          <a:p>
            <a:pPr marL="566928" indent="-457200" algn="just">
              <a:buFont typeface="Wingdings" pitchFamily="2" charset="2"/>
              <a:buChar char="q"/>
            </a:pPr>
            <a:r>
              <a:rPr lang="en-US" sz="2400" dirty="0" smtClean="0"/>
              <a:t>Position on Price-gouging legislation.</a:t>
            </a:r>
          </a:p>
          <a:p>
            <a:pPr marL="566928" indent="-457200" algn="just">
              <a:buFont typeface="Wingdings" pitchFamily="2" charset="2"/>
              <a:buChar char="q"/>
            </a:pPr>
            <a:r>
              <a:rPr lang="en-US" sz="2400" dirty="0" smtClean="0"/>
              <a:t>Position on “Buy local” strategy.</a:t>
            </a:r>
          </a:p>
          <a:p>
            <a:pPr marL="566928" indent="-457200" algn="just">
              <a:buFont typeface="Wingdings" pitchFamily="2" charset="2"/>
              <a:buChar char="q"/>
            </a:pPr>
            <a:r>
              <a:rPr lang="en-US" sz="2400" dirty="0" smtClean="0"/>
              <a:t>Position on anti-dumping enforcement.</a:t>
            </a:r>
          </a:p>
          <a:p>
            <a:pPr marL="566928" lvl="1" indent="-457200" algn="just">
              <a:spcBef>
                <a:spcPts val="400"/>
              </a:spcBef>
              <a:buSzPct val="68000"/>
              <a:buFont typeface="Wingdings" pitchFamily="2" charset="2"/>
              <a:buChar char="q"/>
            </a:pPr>
            <a:r>
              <a:rPr lang="en-US" sz="2400" dirty="0" smtClean="0"/>
              <a:t>Position on local </a:t>
            </a:r>
            <a:r>
              <a:rPr lang="en-US" sz="2400" dirty="0" err="1" smtClean="0"/>
              <a:t>vs</a:t>
            </a:r>
            <a:r>
              <a:rPr lang="en-US" sz="2400" dirty="0" smtClean="0"/>
              <a:t> imported Goods (reference Cement Study, 2009)</a:t>
            </a:r>
          </a:p>
          <a:p>
            <a:pPr marL="624078" indent="-514350" algn="just">
              <a:buNone/>
            </a:pPr>
            <a:endParaRPr lang="en-US" dirty="0" smtClean="0"/>
          </a:p>
          <a:p>
            <a:pPr marL="624078" indent="-514350" algn="just">
              <a:buFont typeface="+mj-lt"/>
              <a:buAutoNum type="arabicPeriod"/>
            </a:pPr>
            <a:endParaRPr lang="en-US" dirty="0"/>
          </a:p>
        </p:txBody>
      </p:sp>
      <p:sp>
        <p:nvSpPr>
          <p:cNvPr id="3" name="Title 2"/>
          <p:cNvSpPr>
            <a:spLocks noGrp="1"/>
          </p:cNvSpPr>
          <p:nvPr>
            <p:ph type="title"/>
          </p:nvPr>
        </p:nvSpPr>
        <p:spPr/>
        <p:txBody>
          <a:bodyPr/>
          <a:lstStyle/>
          <a:p>
            <a:pPr algn="ctr"/>
            <a:r>
              <a:rPr lang="en-US" dirty="0" smtClean="0"/>
              <a:t>Discussion Points</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53</a:t>
            </a:fld>
            <a:endParaRPr lang="en-US" dirty="0"/>
          </a:p>
        </p:txBody>
      </p:sp>
      <p:sp>
        <p:nvSpPr>
          <p:cNvPr id="5" name="Date Placeholder 4"/>
          <p:cNvSpPr>
            <a:spLocks noGrp="1"/>
          </p:cNvSpPr>
          <p:nvPr>
            <p:ph type="dt" sz="half" idx="10"/>
          </p:nvPr>
        </p:nvSpPr>
        <p:spPr/>
        <p:txBody>
          <a:bodyPr/>
          <a:lstStyle/>
          <a:p>
            <a:fld id="{312F396A-39F9-47CC-9DED-FA90666E1E9B}" type="datetime4">
              <a:rPr lang="en-US" smtClean="0"/>
              <a:pPr/>
              <a:t>October 24, 2016</a:t>
            </a:fld>
            <a:endParaRPr lang="en-US" dirty="0"/>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8" name="Straight Connector 7"/>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Purpose</a:t>
            </a:r>
          </a:p>
          <a:p>
            <a:r>
              <a:rPr lang="en-US" dirty="0" smtClean="0"/>
              <a:t>Assessment</a:t>
            </a:r>
          </a:p>
          <a:p>
            <a:pPr lvl="1"/>
            <a:r>
              <a:rPr lang="en-US" dirty="0" smtClean="0"/>
              <a:t>Impediments (barriers) to entry/exit</a:t>
            </a:r>
          </a:p>
          <a:p>
            <a:pPr lvl="1"/>
            <a:r>
              <a:rPr lang="en-US" dirty="0" smtClean="0"/>
              <a:t>Concentration measures</a:t>
            </a:r>
          </a:p>
          <a:p>
            <a:pPr lvl="1"/>
            <a:r>
              <a:rPr lang="en-US" dirty="0" smtClean="0"/>
              <a:t>Vertical restraints</a:t>
            </a:r>
          </a:p>
          <a:p>
            <a:endParaRPr lang="en-US" dirty="0"/>
          </a:p>
        </p:txBody>
      </p:sp>
      <p:sp>
        <p:nvSpPr>
          <p:cNvPr id="3" name="Title 2"/>
          <p:cNvSpPr>
            <a:spLocks noGrp="1"/>
          </p:cNvSpPr>
          <p:nvPr>
            <p:ph type="title"/>
          </p:nvPr>
        </p:nvSpPr>
        <p:spPr/>
        <p:txBody>
          <a:bodyPr>
            <a:normAutofit/>
          </a:bodyPr>
          <a:lstStyle/>
          <a:p>
            <a:r>
              <a:rPr lang="en-US" dirty="0" smtClean="0"/>
              <a:t>4.3 Dominance</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54</a:t>
            </a:fld>
            <a:endParaRPr lang="en-US"/>
          </a:p>
        </p:txBody>
      </p:sp>
      <p:sp>
        <p:nvSpPr>
          <p:cNvPr id="5" name="Date Placeholder 4"/>
          <p:cNvSpPr>
            <a:spLocks noGrp="1"/>
          </p:cNvSpPr>
          <p:nvPr>
            <p:ph type="dt" sz="half" idx="10"/>
          </p:nvPr>
        </p:nvSpPr>
        <p:spPr/>
        <p:txBody>
          <a:bodyPr/>
          <a:lstStyle/>
          <a:p>
            <a:fld id="{391B33DC-CD34-4AA9-8117-F2F9050B654A}"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Impediments (barriers) to entry/exit</a:t>
            </a:r>
          </a:p>
          <a:p>
            <a:pPr lvl="1"/>
            <a:r>
              <a:rPr lang="en-US" dirty="0" smtClean="0"/>
              <a:t>Entry must be timely; </a:t>
            </a:r>
          </a:p>
          <a:p>
            <a:pPr lvl="1"/>
            <a:r>
              <a:rPr lang="en-US" dirty="0" smtClean="0"/>
              <a:t>Entry must be likely; and</a:t>
            </a:r>
          </a:p>
          <a:p>
            <a:pPr lvl="1"/>
            <a:r>
              <a:rPr lang="en-US" dirty="0" smtClean="0"/>
              <a:t>Entry must be sufficient.</a:t>
            </a:r>
          </a:p>
          <a:p>
            <a:endParaRPr lang="en-US" dirty="0"/>
          </a:p>
        </p:txBody>
      </p:sp>
      <p:sp>
        <p:nvSpPr>
          <p:cNvPr id="3" name="Title 2"/>
          <p:cNvSpPr>
            <a:spLocks noGrp="1"/>
          </p:cNvSpPr>
          <p:nvPr>
            <p:ph type="title"/>
          </p:nvPr>
        </p:nvSpPr>
        <p:spPr/>
        <p:txBody>
          <a:bodyPr>
            <a:normAutofit/>
          </a:bodyPr>
          <a:lstStyle/>
          <a:p>
            <a:r>
              <a:rPr lang="en-US" dirty="0" smtClean="0"/>
              <a:t>4.3 Dominance (</a:t>
            </a:r>
            <a:r>
              <a:rPr lang="en-US" dirty="0" err="1" smtClean="0"/>
              <a:t>contd</a:t>
            </a:r>
            <a:r>
              <a:rPr lang="en-US" dirty="0" smtClean="0"/>
              <a: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55</a:t>
            </a:fld>
            <a:endParaRPr lang="en-US"/>
          </a:p>
        </p:txBody>
      </p:sp>
      <p:sp>
        <p:nvSpPr>
          <p:cNvPr id="5" name="Date Placeholder 4"/>
          <p:cNvSpPr>
            <a:spLocks noGrp="1"/>
          </p:cNvSpPr>
          <p:nvPr>
            <p:ph type="dt" sz="half" idx="10"/>
          </p:nvPr>
        </p:nvSpPr>
        <p:spPr/>
        <p:txBody>
          <a:bodyPr/>
          <a:lstStyle/>
          <a:p>
            <a:fld id="{55AB6C70-F58E-48AD-B414-8417EEB86A90}"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measures of market concentration</a:t>
            </a:r>
          </a:p>
          <a:p>
            <a:pPr lvl="1"/>
            <a:r>
              <a:rPr lang="en-US" dirty="0" smtClean="0"/>
              <a:t>Herfindahl-Hirschman Index (HHI).</a:t>
            </a:r>
          </a:p>
          <a:p>
            <a:pPr lvl="2"/>
            <a:r>
              <a:rPr lang="en-US" dirty="0" smtClean="0"/>
              <a:t>HHI &lt; 1,500   ---&gt; unconcentrated market</a:t>
            </a:r>
          </a:p>
          <a:p>
            <a:pPr lvl="2"/>
            <a:r>
              <a:rPr lang="en-US" dirty="0" smtClean="0"/>
              <a:t>1,500 &lt; HHI &lt; 2,500  -</a:t>
            </a:r>
            <a:r>
              <a:rPr lang="en-US" dirty="0" smtClean="0">
                <a:sym typeface="Wingdings" pitchFamily="2" charset="2"/>
              </a:rPr>
              <a:t> moderately concentrated</a:t>
            </a:r>
          </a:p>
          <a:p>
            <a:pPr lvl="2"/>
            <a:r>
              <a:rPr lang="en-US" dirty="0" smtClean="0">
                <a:sym typeface="Wingdings" pitchFamily="2" charset="2"/>
              </a:rPr>
              <a:t>HHI &gt; 2,500 - highly concentrated</a:t>
            </a:r>
            <a:endParaRPr lang="en-US" dirty="0" smtClean="0"/>
          </a:p>
          <a:p>
            <a:pPr lvl="1"/>
            <a:r>
              <a:rPr lang="en-US" dirty="0" smtClean="0"/>
              <a:t>M-firm Concentration Ratio (CRm)</a:t>
            </a:r>
          </a:p>
          <a:p>
            <a:pPr lvl="2"/>
            <a:r>
              <a:rPr lang="en-US" dirty="0" smtClean="0"/>
              <a:t>CRm &lt; 50% -</a:t>
            </a:r>
            <a:r>
              <a:rPr lang="en-US" dirty="0" smtClean="0">
                <a:sym typeface="Wingdings" pitchFamily="2" charset="2"/>
              </a:rPr>
              <a:t>--&gt; unconcentrated market</a:t>
            </a:r>
          </a:p>
          <a:p>
            <a:pPr lvl="2"/>
            <a:r>
              <a:rPr lang="en-US" dirty="0" smtClean="0">
                <a:sym typeface="Wingdings" pitchFamily="2" charset="2"/>
              </a:rPr>
              <a:t>50% &lt; CRm &lt; 80% ---&gt; moderately concentrated</a:t>
            </a:r>
          </a:p>
          <a:p>
            <a:pPr lvl="2"/>
            <a:r>
              <a:rPr lang="en-US" dirty="0" smtClean="0">
                <a:sym typeface="Wingdings" pitchFamily="2" charset="2"/>
              </a:rPr>
              <a:t>CRm &gt; 80% ---&gt; highly concentrated</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4.3 Dominance (</a:t>
            </a:r>
            <a:r>
              <a:rPr lang="en-US" dirty="0" err="1" smtClean="0"/>
              <a:t>contd</a:t>
            </a:r>
            <a:r>
              <a:rPr lang="en-US" dirty="0" smtClean="0"/>
              <a: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56</a:t>
            </a:fld>
            <a:endParaRPr lang="en-US"/>
          </a:p>
        </p:txBody>
      </p:sp>
      <p:sp>
        <p:nvSpPr>
          <p:cNvPr id="5" name="Date Placeholder 4"/>
          <p:cNvSpPr>
            <a:spLocks noGrp="1"/>
          </p:cNvSpPr>
          <p:nvPr>
            <p:ph type="dt" sz="half" idx="10"/>
          </p:nvPr>
        </p:nvSpPr>
        <p:spPr/>
        <p:txBody>
          <a:bodyPr/>
          <a:lstStyle/>
          <a:p>
            <a:fld id="{B07163C3-DE22-423C-8A85-E673D65B34DE}"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457200" y="1481138"/>
          <a:ext cx="8229600" cy="4028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dirty="0" smtClean="0"/>
                        <a:t>Change in HHH&lt;100</a:t>
                      </a:r>
                      <a:endParaRPr lang="en-US" dirty="0"/>
                    </a:p>
                  </a:txBody>
                  <a:tcPr/>
                </a:tc>
                <a:tc>
                  <a:txBody>
                    <a:bodyPr/>
                    <a:lstStyle/>
                    <a:p>
                      <a:r>
                        <a:rPr lang="en-US" dirty="0" smtClean="0"/>
                        <a:t>100&lt;change in HHI&lt;200</a:t>
                      </a:r>
                      <a:endParaRPr lang="en-US" dirty="0"/>
                    </a:p>
                  </a:txBody>
                  <a:tcPr/>
                </a:tc>
                <a:tc>
                  <a:txBody>
                    <a:bodyPr/>
                    <a:lstStyle/>
                    <a:p>
                      <a:r>
                        <a:rPr lang="en-US" dirty="0" smtClean="0"/>
                        <a:t>Change in HHI&gt;200</a:t>
                      </a:r>
                      <a:endParaRPr lang="en-US" dirty="0"/>
                    </a:p>
                  </a:txBody>
                  <a:tcPr/>
                </a:tc>
              </a:tr>
              <a:tr h="370840">
                <a:tc>
                  <a:txBody>
                    <a:bodyPr/>
                    <a:lstStyle/>
                    <a:p>
                      <a:r>
                        <a:rPr lang="en-US" dirty="0" smtClean="0"/>
                        <a:t>Merger result in…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Unconcentrated market</a:t>
                      </a:r>
                      <a:endParaRPr lang="en-US" dirty="0"/>
                    </a:p>
                  </a:txBody>
                  <a:tcPr/>
                </a:tc>
                <a:tc>
                  <a:txBody>
                    <a:bodyPr/>
                    <a:lstStyle/>
                    <a:p>
                      <a:r>
                        <a:rPr lang="en-US" dirty="0" smtClean="0"/>
                        <a:t>No further analysis</a:t>
                      </a:r>
                      <a:endParaRPr lang="en-US" dirty="0"/>
                    </a:p>
                  </a:txBody>
                  <a:tcPr>
                    <a:solidFill>
                      <a:srgbClr val="93FBA7"/>
                    </a:solidFill>
                  </a:tcPr>
                </a:tc>
                <a:tc>
                  <a:txBody>
                    <a:bodyPr/>
                    <a:lstStyle/>
                    <a:p>
                      <a:r>
                        <a:rPr lang="en-US" dirty="0" smtClean="0"/>
                        <a:t>No further analysis</a:t>
                      </a:r>
                      <a:endParaRPr lang="en-US" dirty="0"/>
                    </a:p>
                  </a:txBody>
                  <a:tcPr>
                    <a:solidFill>
                      <a:srgbClr val="93FBA7"/>
                    </a:solidFill>
                  </a:tcPr>
                </a:tc>
                <a:tc>
                  <a:txBody>
                    <a:bodyPr/>
                    <a:lstStyle/>
                    <a:p>
                      <a:r>
                        <a:rPr lang="en-US" dirty="0" smtClean="0"/>
                        <a:t>No further</a:t>
                      </a:r>
                      <a:r>
                        <a:rPr lang="en-US" baseline="0" dirty="0" smtClean="0"/>
                        <a:t> analysis</a:t>
                      </a:r>
                      <a:endParaRPr lang="en-US" dirty="0"/>
                    </a:p>
                  </a:txBody>
                  <a:tcPr>
                    <a:solidFill>
                      <a:srgbClr val="93FBA7"/>
                    </a:solidFill>
                  </a:tcPr>
                </a:tc>
              </a:tr>
              <a:tr h="370840">
                <a:tc>
                  <a:txBody>
                    <a:bodyPr/>
                    <a:lstStyle/>
                    <a:p>
                      <a:r>
                        <a:rPr lang="en-US" dirty="0" smtClean="0"/>
                        <a:t>Moderately concentrated market</a:t>
                      </a:r>
                      <a:endParaRPr lang="en-US" dirty="0"/>
                    </a:p>
                  </a:txBody>
                  <a:tcPr/>
                </a:tc>
                <a:tc>
                  <a:txBody>
                    <a:bodyPr/>
                    <a:lstStyle/>
                    <a:p>
                      <a:r>
                        <a:rPr lang="en-US" dirty="0" smtClean="0"/>
                        <a:t>No further analysis</a:t>
                      </a:r>
                      <a:endParaRPr lang="en-US" dirty="0"/>
                    </a:p>
                  </a:txBody>
                  <a:tcPr>
                    <a:solidFill>
                      <a:srgbClr val="93FBA7"/>
                    </a:solidFill>
                  </a:tcPr>
                </a:tc>
                <a:tc>
                  <a:txBody>
                    <a:bodyPr/>
                    <a:lstStyle/>
                    <a:p>
                      <a:r>
                        <a:rPr lang="en-US" dirty="0" smtClean="0"/>
                        <a:t>raises</a:t>
                      </a:r>
                      <a:r>
                        <a:rPr lang="en-US" baseline="0" dirty="0" smtClean="0"/>
                        <a:t> </a:t>
                      </a:r>
                      <a:r>
                        <a:rPr lang="en-US" dirty="0" smtClean="0"/>
                        <a:t>significant</a:t>
                      </a:r>
                      <a:r>
                        <a:rPr lang="en-US" baseline="0" dirty="0" smtClean="0"/>
                        <a:t> competitive concern</a:t>
                      </a:r>
                      <a:endParaRPr lang="en-US"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raises</a:t>
                      </a:r>
                      <a:r>
                        <a:rPr lang="en-US" baseline="0" dirty="0" smtClean="0"/>
                        <a:t> </a:t>
                      </a:r>
                      <a:r>
                        <a:rPr lang="en-US" dirty="0" smtClean="0"/>
                        <a:t>significant</a:t>
                      </a:r>
                      <a:r>
                        <a:rPr lang="en-US" baseline="0" dirty="0" smtClean="0"/>
                        <a:t> competitive concern</a:t>
                      </a:r>
                      <a:endParaRPr lang="en-US" dirty="0" smtClean="0"/>
                    </a:p>
                    <a:p>
                      <a:endParaRPr lang="en-US" dirty="0"/>
                    </a:p>
                  </a:txBody>
                  <a:tcPr>
                    <a:solidFill>
                      <a:srgbClr val="FFC000"/>
                    </a:solidFill>
                  </a:tcPr>
                </a:tc>
              </a:tr>
              <a:tr h="370840">
                <a:tc>
                  <a:txBody>
                    <a:bodyPr/>
                    <a:lstStyle/>
                    <a:p>
                      <a:r>
                        <a:rPr lang="en-US" dirty="0" smtClean="0"/>
                        <a:t>Highly</a:t>
                      </a:r>
                      <a:r>
                        <a:rPr lang="en-US" baseline="0" dirty="0" smtClean="0"/>
                        <a:t> concentrated market</a:t>
                      </a:r>
                      <a:endParaRPr lang="en-US" dirty="0"/>
                    </a:p>
                  </a:txBody>
                  <a:tcPr/>
                </a:tc>
                <a:tc>
                  <a:txBody>
                    <a:bodyPr/>
                    <a:lstStyle/>
                    <a:p>
                      <a:r>
                        <a:rPr lang="en-US" dirty="0" smtClean="0"/>
                        <a:t>No further analysis</a:t>
                      </a:r>
                      <a:endParaRPr lang="en-US" dirty="0"/>
                    </a:p>
                  </a:txBody>
                  <a:tcPr>
                    <a:solidFill>
                      <a:srgbClr val="93FBA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raises</a:t>
                      </a:r>
                      <a:r>
                        <a:rPr lang="en-US" baseline="0" dirty="0" smtClean="0"/>
                        <a:t> </a:t>
                      </a:r>
                      <a:r>
                        <a:rPr lang="en-US" dirty="0" smtClean="0"/>
                        <a:t>significant</a:t>
                      </a:r>
                      <a:r>
                        <a:rPr lang="en-US" baseline="0" dirty="0" smtClean="0"/>
                        <a:t> competitive concern</a:t>
                      </a:r>
                      <a:endParaRPr lang="en-US" dirty="0" smtClean="0"/>
                    </a:p>
                    <a:p>
                      <a:endParaRPr lang="en-US" dirty="0"/>
                    </a:p>
                  </a:txBody>
                  <a:tcPr>
                    <a:solidFill>
                      <a:srgbClr val="FFC000"/>
                    </a:solidFill>
                  </a:tcPr>
                </a:tc>
                <a:tc>
                  <a:txBody>
                    <a:bodyPr/>
                    <a:lstStyle/>
                    <a:p>
                      <a:r>
                        <a:rPr lang="en-US" dirty="0" smtClean="0"/>
                        <a:t>Presumed</a:t>
                      </a:r>
                      <a:r>
                        <a:rPr lang="en-US" baseline="0" dirty="0" smtClean="0"/>
                        <a:t> likely to enhance market power</a:t>
                      </a:r>
                      <a:endParaRPr lang="en-US" dirty="0"/>
                    </a:p>
                  </a:txBody>
                  <a:tcPr>
                    <a:solidFill>
                      <a:srgbClr val="FF0000"/>
                    </a:solidFill>
                  </a:tcPr>
                </a:tc>
              </a:tr>
            </a:tbl>
          </a:graphicData>
        </a:graphic>
      </p:graphicFrame>
      <p:sp>
        <p:nvSpPr>
          <p:cNvPr id="5" name="Date Placeholder 4"/>
          <p:cNvSpPr>
            <a:spLocks noGrp="1"/>
          </p:cNvSpPr>
          <p:nvPr>
            <p:ph type="dt" sz="half" idx="10"/>
          </p:nvPr>
        </p:nvSpPr>
        <p:spPr/>
        <p:txBody>
          <a:bodyPr/>
          <a:lstStyle/>
          <a:p>
            <a:fld id="{6AEDE038-A941-4AB8-9B5A-5C50D310D851}" type="datetime4">
              <a:rPr lang="en-US" smtClean="0"/>
              <a:pPr/>
              <a:t>October 24, 2016</a:t>
            </a:fld>
            <a:endParaRPr lang="en-US"/>
          </a:p>
        </p:txBody>
      </p:sp>
      <p:sp>
        <p:nvSpPr>
          <p:cNvPr id="6" name="Footer Placeholder 5"/>
          <p:cNvSpPr>
            <a:spLocks noGrp="1"/>
          </p:cNvSpPr>
          <p:nvPr>
            <p:ph type="ftr" sz="quarter" idx="11"/>
          </p:nvPr>
        </p:nvSpPr>
        <p:spPr>
          <a:xfrm>
            <a:off x="3505200" y="6407944"/>
            <a:ext cx="3225553" cy="365125"/>
          </a:xfrm>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57</a:t>
            </a:fld>
            <a:endParaRPr lang="en-US"/>
          </a:p>
        </p:txBody>
      </p:sp>
      <p:sp>
        <p:nvSpPr>
          <p:cNvPr id="3" name="Title 2"/>
          <p:cNvSpPr>
            <a:spLocks noGrp="1"/>
          </p:cNvSpPr>
          <p:nvPr>
            <p:ph type="title"/>
          </p:nvPr>
        </p:nvSpPr>
        <p:spPr/>
        <p:txBody>
          <a:bodyPr>
            <a:normAutofit/>
          </a:bodyPr>
          <a:lstStyle/>
          <a:p>
            <a:r>
              <a:rPr lang="en-US" dirty="0" smtClean="0"/>
              <a:t>4.3 Dominance (</a:t>
            </a:r>
            <a:r>
              <a:rPr lang="en-US" dirty="0" err="1" smtClean="0"/>
              <a:t>contd</a:t>
            </a:r>
            <a:r>
              <a:rPr lang="en-US" dirty="0" smtClean="0"/>
              <a: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Vertical restraints</a:t>
            </a:r>
          </a:p>
          <a:p>
            <a:pPr lvl="1"/>
            <a:r>
              <a:rPr lang="en-US" dirty="0" smtClean="0"/>
              <a:t>Buyer power</a:t>
            </a:r>
          </a:p>
          <a:p>
            <a:pPr lvl="2"/>
            <a:endParaRPr lang="en-US" dirty="0" smtClean="0"/>
          </a:p>
          <a:p>
            <a:pPr lvl="1"/>
            <a:r>
              <a:rPr lang="en-US" dirty="0" smtClean="0"/>
              <a:t>Supplier power</a:t>
            </a:r>
          </a:p>
          <a:p>
            <a:endParaRPr lang="en-US" dirty="0"/>
          </a:p>
        </p:txBody>
      </p:sp>
      <p:sp>
        <p:nvSpPr>
          <p:cNvPr id="3" name="Title 2"/>
          <p:cNvSpPr>
            <a:spLocks noGrp="1"/>
          </p:cNvSpPr>
          <p:nvPr>
            <p:ph type="title"/>
          </p:nvPr>
        </p:nvSpPr>
        <p:spPr/>
        <p:txBody>
          <a:bodyPr>
            <a:normAutofit/>
          </a:bodyPr>
          <a:lstStyle/>
          <a:p>
            <a:r>
              <a:rPr lang="en-US" dirty="0" smtClean="0"/>
              <a:t>4.3 Dominance (</a:t>
            </a:r>
            <a:r>
              <a:rPr lang="en-US" dirty="0" err="1" smtClean="0"/>
              <a:t>contd</a:t>
            </a:r>
            <a:r>
              <a:rPr lang="en-US" dirty="0" smtClean="0"/>
              <a: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58</a:t>
            </a:fld>
            <a:endParaRPr lang="en-US"/>
          </a:p>
        </p:txBody>
      </p:sp>
      <p:sp>
        <p:nvSpPr>
          <p:cNvPr id="5" name="Date Placeholder 4"/>
          <p:cNvSpPr>
            <a:spLocks noGrp="1"/>
          </p:cNvSpPr>
          <p:nvPr>
            <p:ph type="dt" sz="half" idx="10"/>
          </p:nvPr>
        </p:nvSpPr>
        <p:spPr/>
        <p:txBody>
          <a:bodyPr/>
          <a:lstStyle/>
          <a:p>
            <a:fld id="{C8B3C4FA-5826-40BF-AE88-B99BBE632CA4}"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a:pPr>
            <a:r>
              <a:rPr lang="en-US" dirty="0" smtClean="0"/>
              <a:t>Threshold test trap</a:t>
            </a:r>
          </a:p>
          <a:p>
            <a:pPr marL="624078" indent="-514350">
              <a:buFont typeface="+mj-lt"/>
              <a:buAutoNum type="arabicPeriod"/>
            </a:pPr>
            <a:r>
              <a:rPr lang="en-US" dirty="0" smtClean="0"/>
              <a:t>Price-up Trap</a:t>
            </a:r>
          </a:p>
          <a:p>
            <a:pPr marL="624078" indent="-514350">
              <a:buFont typeface="+mj-lt"/>
              <a:buAutoNum type="arabicPeriod"/>
            </a:pPr>
            <a:r>
              <a:rPr lang="en-US" dirty="0" smtClean="0"/>
              <a:t>Cellophane Trap (</a:t>
            </a:r>
            <a:r>
              <a:rPr lang="en-US" dirty="0" smtClean="0">
                <a:solidFill>
                  <a:srgbClr val="FF0000"/>
                </a:solidFill>
              </a:rPr>
              <a:t>advance level course</a:t>
            </a:r>
            <a:r>
              <a:rPr lang="en-US" dirty="0" smtClean="0"/>
              <a:t>)</a:t>
            </a:r>
          </a:p>
          <a:p>
            <a:pPr marL="624078" indent="-514350">
              <a:buFont typeface="+mj-lt"/>
              <a:buAutoNum type="arabicPeriod"/>
            </a:pPr>
            <a:r>
              <a:rPr lang="en-US" dirty="0" smtClean="0"/>
              <a:t>Marginal Cost Trap (</a:t>
            </a:r>
            <a:r>
              <a:rPr lang="en-US" dirty="0" smtClean="0">
                <a:solidFill>
                  <a:srgbClr val="FF0000"/>
                </a:solidFill>
              </a:rPr>
              <a:t>advance level course</a:t>
            </a:r>
            <a:r>
              <a:rPr lang="en-US" dirty="0" smtClean="0"/>
              <a:t>)</a:t>
            </a:r>
          </a:p>
          <a:p>
            <a:pPr marL="624078" indent="-514350">
              <a:buFont typeface="+mj-lt"/>
              <a:buAutoNum type="arabicPeriod"/>
            </a:pPr>
            <a:r>
              <a:rPr lang="en-US" dirty="0" smtClean="0"/>
              <a:t>Unilateral SSNIP Trap (</a:t>
            </a:r>
            <a:r>
              <a:rPr lang="en-US" dirty="0" smtClean="0">
                <a:solidFill>
                  <a:srgbClr val="FF0000"/>
                </a:solidFill>
              </a:rPr>
              <a:t>advance level course</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smtClean="0"/>
              <a:t>4.4 Mental Traps to avoid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59</a:t>
            </a:fld>
            <a:endParaRPr lang="en-US"/>
          </a:p>
        </p:txBody>
      </p:sp>
      <p:sp>
        <p:nvSpPr>
          <p:cNvPr id="5" name="Date Placeholder 4"/>
          <p:cNvSpPr>
            <a:spLocks noGrp="1"/>
          </p:cNvSpPr>
          <p:nvPr>
            <p:ph type="dt" sz="half" idx="10"/>
          </p:nvPr>
        </p:nvSpPr>
        <p:spPr/>
        <p:txBody>
          <a:bodyPr/>
          <a:lstStyle/>
          <a:p>
            <a:fld id="{CB69DEB1-8881-4232-A0DD-BF88297F3200}"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1.1 A Policy Perspective</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6</a:t>
            </a:fld>
            <a:endParaRPr lang="en-US"/>
          </a:p>
        </p:txBody>
      </p:sp>
      <p:sp>
        <p:nvSpPr>
          <p:cNvPr id="5" name="Date Placeholder 4"/>
          <p:cNvSpPr>
            <a:spLocks noGrp="1"/>
          </p:cNvSpPr>
          <p:nvPr>
            <p:ph type="dt" sz="half" idx="10"/>
          </p:nvPr>
        </p:nvSpPr>
        <p:spPr/>
        <p:txBody>
          <a:bodyPr/>
          <a:lstStyle/>
          <a:p>
            <a:fld id="{9D8DF2A6-C466-4292-8121-35BB89946201}" type="datetime4">
              <a:rPr lang="en-US" smtClean="0"/>
              <a:pPr/>
              <a:t>October 24, 2016</a:t>
            </a:fld>
            <a:endParaRPr lang="en-US"/>
          </a:p>
        </p:txBody>
      </p:sp>
      <p:sp>
        <p:nvSpPr>
          <p:cNvPr id="6" name="Footer Placeholder 5"/>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8" name="Trapezoid 7"/>
          <p:cNvSpPr/>
          <p:nvPr/>
        </p:nvSpPr>
        <p:spPr>
          <a:xfrm>
            <a:off x="1066800" y="2057400"/>
            <a:ext cx="6248400" cy="11430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09800" y="2438400"/>
            <a:ext cx="4343400" cy="707886"/>
          </a:xfrm>
          <a:prstGeom prst="rect">
            <a:avLst/>
          </a:prstGeom>
          <a:noFill/>
        </p:spPr>
        <p:txBody>
          <a:bodyPr wrap="square" rtlCol="0">
            <a:spAutoFit/>
          </a:bodyPr>
          <a:lstStyle/>
          <a:p>
            <a:r>
              <a:rPr lang="en-US" sz="4000" dirty="0" smtClean="0"/>
              <a:t>Competition Policy</a:t>
            </a:r>
            <a:endParaRPr lang="en-US" sz="4000" dirty="0"/>
          </a:p>
        </p:txBody>
      </p:sp>
      <p:sp>
        <p:nvSpPr>
          <p:cNvPr id="11" name="TextBox 10"/>
          <p:cNvSpPr txBox="1"/>
          <p:nvPr/>
        </p:nvSpPr>
        <p:spPr>
          <a:xfrm>
            <a:off x="1524000" y="3429000"/>
            <a:ext cx="2590800" cy="461665"/>
          </a:xfrm>
          <a:prstGeom prst="rect">
            <a:avLst/>
          </a:prstGeom>
          <a:noFill/>
        </p:spPr>
        <p:txBody>
          <a:bodyPr wrap="square" rtlCol="0">
            <a:spAutoFit/>
          </a:bodyPr>
          <a:lstStyle/>
          <a:p>
            <a:r>
              <a:rPr lang="en-US" sz="2400" dirty="0" smtClean="0"/>
              <a:t>Competition law</a:t>
            </a:r>
            <a:endParaRPr lang="en-US" sz="2400" dirty="0"/>
          </a:p>
        </p:txBody>
      </p:sp>
      <p:sp>
        <p:nvSpPr>
          <p:cNvPr id="12" name="Rectangle 11"/>
          <p:cNvSpPr/>
          <p:nvPr/>
        </p:nvSpPr>
        <p:spPr>
          <a:xfrm>
            <a:off x="1066800" y="3200400"/>
            <a:ext cx="6248400" cy="259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3429000"/>
            <a:ext cx="2438400" cy="457200"/>
          </a:xfrm>
          <a:prstGeom prst="ellipse">
            <a:avLst/>
          </a:prstGeom>
          <a:solidFill>
            <a:srgbClr val="00B05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p:cNvSpPr txBox="1">
            <a:spLocks noGrp="1"/>
          </p:cNvSpPr>
          <p:nvPr>
            <p:ph idx="1"/>
          </p:nvPr>
        </p:nvSpPr>
        <p:spPr>
          <a:xfrm>
            <a:off x="457200" y="1481328"/>
            <a:ext cx="8229600" cy="461665"/>
          </a:xfrm>
          <a:prstGeom prst="rect">
            <a:avLst/>
          </a:prstGeom>
          <a:noFill/>
        </p:spPr>
        <p:txBody>
          <a:bodyPr wrap="square" rtlCol="0">
            <a:spAutoFit/>
          </a:bodyPr>
          <a:lstStyle/>
          <a:p>
            <a:r>
              <a:rPr lang="en-US" sz="2400" dirty="0" smtClean="0">
                <a:solidFill>
                  <a:srgbClr val="00B050"/>
                </a:solidFill>
              </a:rPr>
              <a:t>Narrow</a:t>
            </a:r>
            <a:r>
              <a:rPr lang="en-US" sz="2400" dirty="0" smtClean="0"/>
              <a:t> v. Broad Definition</a:t>
            </a:r>
            <a:endParaRPr lang="en-US" sz="2400" dirty="0"/>
          </a:p>
        </p:txBody>
      </p:sp>
      <p:sp>
        <p:nvSpPr>
          <p:cNvPr id="15" name="TextBox 14"/>
          <p:cNvSpPr txBox="1"/>
          <p:nvPr/>
        </p:nvSpPr>
        <p:spPr>
          <a:xfrm>
            <a:off x="4267200" y="3505200"/>
            <a:ext cx="1981200" cy="461665"/>
          </a:xfrm>
          <a:prstGeom prst="rect">
            <a:avLst/>
          </a:prstGeom>
          <a:noFill/>
        </p:spPr>
        <p:txBody>
          <a:bodyPr wrap="square" rtlCol="0">
            <a:spAutoFit/>
          </a:bodyPr>
          <a:lstStyle/>
          <a:p>
            <a:r>
              <a:rPr lang="en-US" sz="2400" dirty="0" smtClean="0"/>
              <a:t>Anti-dumping</a:t>
            </a:r>
            <a:endParaRPr lang="en-US" sz="2400" dirty="0"/>
          </a:p>
        </p:txBody>
      </p:sp>
      <p:sp>
        <p:nvSpPr>
          <p:cNvPr id="16" name="Oval 15"/>
          <p:cNvSpPr/>
          <p:nvPr/>
        </p:nvSpPr>
        <p:spPr>
          <a:xfrm>
            <a:off x="4038600" y="3505200"/>
            <a:ext cx="2362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600200" y="4191000"/>
            <a:ext cx="1981200" cy="461665"/>
          </a:xfrm>
          <a:prstGeom prst="rect">
            <a:avLst/>
          </a:prstGeom>
          <a:noFill/>
        </p:spPr>
        <p:txBody>
          <a:bodyPr wrap="square" rtlCol="0">
            <a:spAutoFit/>
          </a:bodyPr>
          <a:lstStyle/>
          <a:p>
            <a:r>
              <a:rPr lang="en-US" sz="2400" dirty="0" smtClean="0"/>
              <a:t>Telecoms</a:t>
            </a:r>
            <a:endParaRPr lang="en-US" sz="2400" dirty="0"/>
          </a:p>
        </p:txBody>
      </p:sp>
      <p:sp>
        <p:nvSpPr>
          <p:cNvPr id="18" name="Oval 17"/>
          <p:cNvSpPr/>
          <p:nvPr/>
        </p:nvSpPr>
        <p:spPr>
          <a:xfrm>
            <a:off x="1524000" y="4191000"/>
            <a:ext cx="2057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191000" y="4343400"/>
            <a:ext cx="1828800" cy="461665"/>
          </a:xfrm>
          <a:prstGeom prst="rect">
            <a:avLst/>
          </a:prstGeom>
          <a:noFill/>
        </p:spPr>
        <p:txBody>
          <a:bodyPr wrap="square" rtlCol="0">
            <a:spAutoFit/>
          </a:bodyPr>
          <a:lstStyle/>
          <a:p>
            <a:r>
              <a:rPr lang="en-US" sz="2400" dirty="0" smtClean="0"/>
              <a:t>deregulation</a:t>
            </a:r>
            <a:endParaRPr lang="en-US" sz="2400" dirty="0"/>
          </a:p>
        </p:txBody>
      </p:sp>
      <p:sp>
        <p:nvSpPr>
          <p:cNvPr id="20" name="Oval 19"/>
          <p:cNvSpPr/>
          <p:nvPr/>
        </p:nvSpPr>
        <p:spPr>
          <a:xfrm>
            <a:off x="4191000" y="4267200"/>
            <a:ext cx="1752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524000" y="5105400"/>
            <a:ext cx="2209800" cy="461665"/>
          </a:xfrm>
          <a:prstGeom prst="rect">
            <a:avLst/>
          </a:prstGeom>
          <a:noFill/>
        </p:spPr>
        <p:txBody>
          <a:bodyPr wrap="square" rtlCol="0">
            <a:spAutoFit/>
          </a:bodyPr>
          <a:lstStyle/>
          <a:p>
            <a:r>
              <a:rPr lang="en-US" sz="2400" dirty="0" smtClean="0"/>
              <a:t>Industrial policy</a:t>
            </a:r>
            <a:endParaRPr lang="en-US" sz="2400" dirty="0"/>
          </a:p>
        </p:txBody>
      </p:sp>
      <p:sp>
        <p:nvSpPr>
          <p:cNvPr id="22" name="Oval 21"/>
          <p:cNvSpPr/>
          <p:nvPr/>
        </p:nvSpPr>
        <p:spPr>
          <a:xfrm>
            <a:off x="1447800" y="5029200"/>
            <a:ext cx="2362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114800" y="5181600"/>
            <a:ext cx="2971800" cy="461665"/>
          </a:xfrm>
          <a:prstGeom prst="rect">
            <a:avLst/>
          </a:prstGeom>
          <a:noFill/>
        </p:spPr>
        <p:txBody>
          <a:bodyPr wrap="square" rtlCol="0">
            <a:spAutoFit/>
          </a:bodyPr>
          <a:lstStyle/>
          <a:p>
            <a:r>
              <a:rPr lang="en-US" sz="2400" dirty="0" smtClean="0"/>
              <a:t>Intellectual property</a:t>
            </a:r>
            <a:endParaRPr lang="en-US" sz="2400" dirty="0"/>
          </a:p>
        </p:txBody>
      </p:sp>
      <p:sp>
        <p:nvSpPr>
          <p:cNvPr id="24" name="Oval 23"/>
          <p:cNvSpPr/>
          <p:nvPr/>
        </p:nvSpPr>
        <p:spPr>
          <a:xfrm>
            <a:off x="3886200" y="5105400"/>
            <a:ext cx="3276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r>
              <a:rPr lang="en-US" u="sng" dirty="0" smtClean="0"/>
              <a:t>Threshold Test Trap</a:t>
            </a:r>
            <a:r>
              <a:rPr lang="en-US" dirty="0" smtClean="0"/>
              <a:t>:</a:t>
            </a:r>
          </a:p>
          <a:p>
            <a:pPr lvl="1">
              <a:buNone/>
            </a:pPr>
            <a:r>
              <a:rPr lang="en-US" dirty="0" smtClean="0"/>
              <a:t>    “Mistaking an enterprise’s inability to profitably raise price above current level because of current competitive constraints from certain rivals for an inability to exercise market power even after those rivals are excluded.”</a:t>
            </a:r>
            <a:endParaRPr lang="en-US" dirty="0"/>
          </a:p>
        </p:txBody>
      </p:sp>
      <p:sp>
        <p:nvSpPr>
          <p:cNvPr id="3" name="Title 2"/>
          <p:cNvSpPr>
            <a:spLocks noGrp="1"/>
          </p:cNvSpPr>
          <p:nvPr>
            <p:ph type="title"/>
          </p:nvPr>
        </p:nvSpPr>
        <p:spPr/>
        <p:txBody>
          <a:bodyPr>
            <a:normAutofit/>
          </a:bodyPr>
          <a:lstStyle/>
          <a:p>
            <a:r>
              <a:rPr lang="en-US" dirty="0" smtClean="0"/>
              <a:t>4.4 Mental Traps to avoid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60</a:t>
            </a:fld>
            <a:endParaRPr lang="en-US"/>
          </a:p>
        </p:txBody>
      </p:sp>
      <p:sp>
        <p:nvSpPr>
          <p:cNvPr id="5" name="Date Placeholder 4"/>
          <p:cNvSpPr>
            <a:spLocks noGrp="1"/>
          </p:cNvSpPr>
          <p:nvPr>
            <p:ph type="dt" sz="half" idx="10"/>
          </p:nvPr>
        </p:nvSpPr>
        <p:spPr/>
        <p:txBody>
          <a:bodyPr/>
          <a:lstStyle/>
          <a:p>
            <a:fld id="{BB1B5D8A-6B74-4F63-A4B2-F25900CF1B6A}"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r>
              <a:rPr lang="en-US" u="sng" dirty="0" smtClean="0"/>
              <a:t>Price-Up Trap</a:t>
            </a:r>
            <a:r>
              <a:rPr lang="en-US" dirty="0" smtClean="0"/>
              <a:t>:</a:t>
            </a:r>
          </a:p>
          <a:p>
            <a:pPr lvl="1">
              <a:buNone/>
            </a:pPr>
            <a:r>
              <a:rPr lang="en-US" dirty="0" smtClean="0"/>
              <a:t>    “Mistaking an enterprise’s inability to profitably raise price above the current level for an inability to exercise market power by preventing competitor’s conduct that otherwise would reduce price below the current level, thereby mislabeling maintenance of market power as a lack of market power.”</a:t>
            </a:r>
            <a:endParaRPr lang="en-US" dirty="0"/>
          </a:p>
        </p:txBody>
      </p:sp>
      <p:sp>
        <p:nvSpPr>
          <p:cNvPr id="3" name="Title 2"/>
          <p:cNvSpPr>
            <a:spLocks noGrp="1"/>
          </p:cNvSpPr>
          <p:nvPr>
            <p:ph type="title"/>
          </p:nvPr>
        </p:nvSpPr>
        <p:spPr/>
        <p:txBody>
          <a:bodyPr>
            <a:normAutofit/>
          </a:bodyPr>
          <a:lstStyle/>
          <a:p>
            <a:r>
              <a:rPr lang="en-US" dirty="0" smtClean="0"/>
              <a:t>4.4 Mental Traps to avoid</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61</a:t>
            </a:fld>
            <a:endParaRPr lang="en-US"/>
          </a:p>
        </p:txBody>
      </p:sp>
      <p:sp>
        <p:nvSpPr>
          <p:cNvPr id="5" name="Date Placeholder 4"/>
          <p:cNvSpPr>
            <a:spLocks noGrp="1"/>
          </p:cNvSpPr>
          <p:nvPr>
            <p:ph type="dt" sz="half" idx="10"/>
          </p:nvPr>
        </p:nvSpPr>
        <p:spPr/>
        <p:txBody>
          <a:bodyPr/>
          <a:lstStyle/>
          <a:p>
            <a:fld id="{DC4E9A0F-388C-4D28-AE4D-B851335AD988}"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r>
              <a:rPr lang="en-US" dirty="0" smtClean="0"/>
              <a:t>Guyana Rice Development Board (anti-competitive agreements), March 2016</a:t>
            </a:r>
          </a:p>
          <a:p>
            <a:pPr marL="624078" indent="-514350"/>
            <a:r>
              <a:rPr lang="en-US" dirty="0" err="1" smtClean="0"/>
              <a:t>Tankweld</a:t>
            </a:r>
            <a:r>
              <a:rPr lang="en-US" dirty="0" smtClean="0"/>
              <a:t> Ltd (abuse of dominance), 2011</a:t>
            </a:r>
            <a:endParaRPr lang="en-US" dirty="0"/>
          </a:p>
        </p:txBody>
      </p:sp>
      <p:sp>
        <p:nvSpPr>
          <p:cNvPr id="3" name="Title 2"/>
          <p:cNvSpPr>
            <a:spLocks noGrp="1"/>
          </p:cNvSpPr>
          <p:nvPr>
            <p:ph type="title"/>
          </p:nvPr>
        </p:nvSpPr>
        <p:spPr/>
        <p:txBody>
          <a:bodyPr>
            <a:normAutofit/>
          </a:bodyPr>
          <a:lstStyle/>
          <a:p>
            <a:r>
              <a:rPr lang="en-US" dirty="0" smtClean="0"/>
              <a:t>CASE STUDIES</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62</a:t>
            </a:fld>
            <a:endParaRPr lang="en-US"/>
          </a:p>
        </p:txBody>
      </p:sp>
      <p:sp>
        <p:nvSpPr>
          <p:cNvPr id="5" name="Date Placeholder 4"/>
          <p:cNvSpPr>
            <a:spLocks noGrp="1"/>
          </p:cNvSpPr>
          <p:nvPr>
            <p:ph type="dt" sz="half" idx="10"/>
          </p:nvPr>
        </p:nvSpPr>
        <p:spPr/>
        <p:txBody>
          <a:bodyPr/>
          <a:lstStyle/>
          <a:p>
            <a:fld id="{DC4E9A0F-388C-4D28-AE4D-B851335AD988}" type="datetime4">
              <a:rPr lang="en-US" smtClean="0"/>
              <a:pPr/>
              <a:t>October 24, 2016</a:t>
            </a:fld>
            <a:endParaRPr lang="en-US"/>
          </a:p>
        </p:txBody>
      </p:sp>
      <p:sp>
        <p:nvSpPr>
          <p:cNvPr id="6" name="Footer Placeholder 5"/>
          <p:cNvSpPr>
            <a:spLocks noGrp="1"/>
          </p:cNvSpPr>
          <p:nvPr>
            <p:ph type="ftr" sz="quarter" idx="11"/>
          </p:nvPr>
        </p:nvSpPr>
        <p:spPr>
          <a:xfrm>
            <a:off x="3657600" y="6407944"/>
            <a:ext cx="30731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1.1 A Policy Perspective</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7</a:t>
            </a:fld>
            <a:endParaRPr lang="en-US"/>
          </a:p>
        </p:txBody>
      </p:sp>
      <p:sp>
        <p:nvSpPr>
          <p:cNvPr id="5" name="Date Placeholder 4"/>
          <p:cNvSpPr>
            <a:spLocks noGrp="1"/>
          </p:cNvSpPr>
          <p:nvPr>
            <p:ph type="dt" sz="half" idx="10"/>
          </p:nvPr>
        </p:nvSpPr>
        <p:spPr/>
        <p:txBody>
          <a:bodyPr/>
          <a:lstStyle/>
          <a:p>
            <a:fld id="{9D8DF2A6-C466-4292-8121-35BB89946201}" type="datetime4">
              <a:rPr lang="en-US" smtClean="0"/>
              <a:pPr/>
              <a:t>October 24, 2016</a:t>
            </a:fld>
            <a:endParaRPr lang="en-US"/>
          </a:p>
        </p:txBody>
      </p:sp>
      <p:sp>
        <p:nvSpPr>
          <p:cNvPr id="6" name="Footer Placeholder 5"/>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
        <p:nvSpPr>
          <p:cNvPr id="8" name="Trapezoid 7"/>
          <p:cNvSpPr/>
          <p:nvPr/>
        </p:nvSpPr>
        <p:spPr>
          <a:xfrm>
            <a:off x="1066800" y="2057400"/>
            <a:ext cx="6248400" cy="11430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09800" y="2438400"/>
            <a:ext cx="4343400" cy="707886"/>
          </a:xfrm>
          <a:prstGeom prst="rect">
            <a:avLst/>
          </a:prstGeom>
          <a:noFill/>
        </p:spPr>
        <p:txBody>
          <a:bodyPr wrap="square" rtlCol="0">
            <a:spAutoFit/>
          </a:bodyPr>
          <a:lstStyle/>
          <a:p>
            <a:r>
              <a:rPr lang="en-US" sz="4000" dirty="0" smtClean="0"/>
              <a:t>Consumer Policy</a:t>
            </a:r>
            <a:endParaRPr lang="en-US" sz="4000" dirty="0"/>
          </a:p>
        </p:txBody>
      </p:sp>
      <p:sp>
        <p:nvSpPr>
          <p:cNvPr id="11" name="TextBox 10"/>
          <p:cNvSpPr txBox="1"/>
          <p:nvPr/>
        </p:nvSpPr>
        <p:spPr>
          <a:xfrm>
            <a:off x="1524000" y="3429000"/>
            <a:ext cx="2590800" cy="461665"/>
          </a:xfrm>
          <a:prstGeom prst="rect">
            <a:avLst/>
          </a:prstGeom>
          <a:noFill/>
        </p:spPr>
        <p:txBody>
          <a:bodyPr wrap="square" rtlCol="0">
            <a:spAutoFit/>
          </a:bodyPr>
          <a:lstStyle/>
          <a:p>
            <a:r>
              <a:rPr lang="en-US" sz="2400" dirty="0" smtClean="0"/>
              <a:t>Competition law</a:t>
            </a:r>
            <a:endParaRPr lang="en-US" sz="2400" dirty="0"/>
          </a:p>
        </p:txBody>
      </p:sp>
      <p:sp>
        <p:nvSpPr>
          <p:cNvPr id="12" name="Rectangle 11"/>
          <p:cNvSpPr/>
          <p:nvPr/>
        </p:nvSpPr>
        <p:spPr>
          <a:xfrm>
            <a:off x="1066800" y="3200400"/>
            <a:ext cx="6248400" cy="259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3429000"/>
            <a:ext cx="2438400" cy="457200"/>
          </a:xfrm>
          <a:prstGeom prst="ellipse">
            <a:avLst/>
          </a:prstGeom>
          <a:solidFill>
            <a:srgbClr val="00B05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p:cNvSpPr txBox="1">
            <a:spLocks noGrp="1"/>
          </p:cNvSpPr>
          <p:nvPr>
            <p:ph idx="1"/>
          </p:nvPr>
        </p:nvSpPr>
        <p:spPr>
          <a:xfrm>
            <a:off x="457200" y="1481328"/>
            <a:ext cx="8229600" cy="461665"/>
          </a:xfrm>
          <a:prstGeom prst="rect">
            <a:avLst/>
          </a:prstGeom>
          <a:noFill/>
        </p:spPr>
        <p:txBody>
          <a:bodyPr wrap="square" rtlCol="0">
            <a:spAutoFit/>
          </a:bodyPr>
          <a:lstStyle/>
          <a:p>
            <a:pPr>
              <a:buNone/>
            </a:pPr>
            <a:endParaRPr lang="en-US" sz="2400" dirty="0"/>
          </a:p>
        </p:txBody>
      </p:sp>
      <p:sp>
        <p:nvSpPr>
          <p:cNvPr id="15" name="TextBox 14"/>
          <p:cNvSpPr txBox="1"/>
          <p:nvPr/>
        </p:nvSpPr>
        <p:spPr>
          <a:xfrm>
            <a:off x="4114800" y="3505200"/>
            <a:ext cx="2667000" cy="461665"/>
          </a:xfrm>
          <a:prstGeom prst="rect">
            <a:avLst/>
          </a:prstGeom>
          <a:noFill/>
        </p:spPr>
        <p:txBody>
          <a:bodyPr wrap="square" rtlCol="0">
            <a:spAutoFit/>
          </a:bodyPr>
          <a:lstStyle/>
          <a:p>
            <a:r>
              <a:rPr lang="en-US" sz="2400" dirty="0" smtClean="0"/>
              <a:t>Public Sanitation</a:t>
            </a:r>
            <a:endParaRPr lang="en-US" sz="2400" dirty="0"/>
          </a:p>
        </p:txBody>
      </p:sp>
      <p:sp>
        <p:nvSpPr>
          <p:cNvPr id="16" name="Oval 15"/>
          <p:cNvSpPr/>
          <p:nvPr/>
        </p:nvSpPr>
        <p:spPr>
          <a:xfrm>
            <a:off x="4038600" y="3505200"/>
            <a:ext cx="2362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600200" y="4191000"/>
            <a:ext cx="1981200" cy="461665"/>
          </a:xfrm>
          <a:prstGeom prst="rect">
            <a:avLst/>
          </a:prstGeom>
          <a:noFill/>
        </p:spPr>
        <p:txBody>
          <a:bodyPr wrap="square" rtlCol="0">
            <a:spAutoFit/>
          </a:bodyPr>
          <a:lstStyle/>
          <a:p>
            <a:r>
              <a:rPr lang="en-US" sz="2400" dirty="0" smtClean="0"/>
              <a:t>Standards law</a:t>
            </a:r>
            <a:endParaRPr lang="en-US" sz="2400" dirty="0"/>
          </a:p>
        </p:txBody>
      </p:sp>
      <p:sp>
        <p:nvSpPr>
          <p:cNvPr id="18" name="Oval 17"/>
          <p:cNvSpPr/>
          <p:nvPr/>
        </p:nvSpPr>
        <p:spPr>
          <a:xfrm>
            <a:off x="1524000" y="4191000"/>
            <a:ext cx="2057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4114800" y="4343400"/>
            <a:ext cx="2362200" cy="461665"/>
          </a:xfrm>
          <a:prstGeom prst="rect">
            <a:avLst/>
          </a:prstGeom>
          <a:noFill/>
        </p:spPr>
        <p:txBody>
          <a:bodyPr wrap="square" rtlCol="0">
            <a:spAutoFit/>
          </a:bodyPr>
          <a:lstStyle/>
          <a:p>
            <a:r>
              <a:rPr lang="en-US" sz="2400" dirty="0" smtClean="0"/>
              <a:t>Consumer law</a:t>
            </a:r>
            <a:endParaRPr lang="en-US" sz="2400" dirty="0"/>
          </a:p>
        </p:txBody>
      </p:sp>
      <p:sp>
        <p:nvSpPr>
          <p:cNvPr id="20" name="Oval 19"/>
          <p:cNvSpPr/>
          <p:nvPr/>
        </p:nvSpPr>
        <p:spPr>
          <a:xfrm>
            <a:off x="4191000" y="4267200"/>
            <a:ext cx="1752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447800" y="5029200"/>
            <a:ext cx="2362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886200" y="5105400"/>
            <a:ext cx="3276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Economics Objectives:</a:t>
            </a:r>
          </a:p>
          <a:p>
            <a:pPr lvl="1"/>
            <a:r>
              <a:rPr lang="en-US" dirty="0" smtClean="0"/>
              <a:t>Efficiency 	</a:t>
            </a:r>
          </a:p>
          <a:p>
            <a:pPr lvl="1"/>
            <a:r>
              <a:rPr lang="en-US" dirty="0" smtClean="0">
                <a:solidFill>
                  <a:schemeClr val="accent2">
                    <a:lumMod val="60000"/>
                    <a:lumOff val="40000"/>
                  </a:schemeClr>
                </a:solidFill>
              </a:rPr>
              <a:t>Consumer Protection</a:t>
            </a:r>
            <a:endParaRPr lang="en-US" dirty="0" smtClean="0"/>
          </a:p>
          <a:p>
            <a:r>
              <a:rPr lang="en-US" dirty="0" smtClean="0"/>
              <a:t>Non-Economic Objectives</a:t>
            </a:r>
          </a:p>
          <a:p>
            <a:pPr lvl="1"/>
            <a:r>
              <a:rPr lang="en-US" dirty="0" smtClean="0"/>
              <a:t>Equity </a:t>
            </a:r>
          </a:p>
          <a:p>
            <a:pPr lvl="1"/>
            <a:r>
              <a:rPr lang="en-US" dirty="0" smtClean="0"/>
              <a:t>Political</a:t>
            </a:r>
          </a:p>
          <a:p>
            <a:pPr lvl="1"/>
            <a:r>
              <a:rPr lang="en-US" dirty="0" smtClean="0"/>
              <a:t>Other</a:t>
            </a:r>
          </a:p>
          <a:p>
            <a:endParaRPr lang="en-US" dirty="0"/>
          </a:p>
        </p:txBody>
      </p:sp>
      <p:sp>
        <p:nvSpPr>
          <p:cNvPr id="3" name="Title 2"/>
          <p:cNvSpPr>
            <a:spLocks noGrp="1"/>
          </p:cNvSpPr>
          <p:nvPr>
            <p:ph type="title"/>
          </p:nvPr>
        </p:nvSpPr>
        <p:spPr/>
        <p:txBody>
          <a:bodyPr>
            <a:normAutofit fontScale="90000"/>
          </a:bodyPr>
          <a:lstStyle/>
          <a:p>
            <a:r>
              <a:rPr lang="en-US" dirty="0" smtClean="0"/>
              <a:t>1. Stated Objectives of Competition Law</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8</a:t>
            </a:fld>
            <a:endParaRPr lang="en-US"/>
          </a:p>
        </p:txBody>
      </p:sp>
      <p:sp>
        <p:nvSpPr>
          <p:cNvPr id="5" name="Date Placeholder 4"/>
          <p:cNvSpPr>
            <a:spLocks noGrp="1"/>
          </p:cNvSpPr>
          <p:nvPr>
            <p:ph type="dt" sz="half" idx="10"/>
          </p:nvPr>
        </p:nvSpPr>
        <p:spPr/>
        <p:txBody>
          <a:bodyPr/>
          <a:lstStyle/>
          <a:p>
            <a:fld id="{E72307DE-1585-4BDA-8B76-A6F31A5F8456}" type="datetime4">
              <a:rPr lang="en-US" smtClean="0"/>
              <a:pPr/>
              <a:t>October 24, 2016</a:t>
            </a:fld>
            <a:endParaRPr lang="en-US"/>
          </a:p>
        </p:txBody>
      </p:sp>
      <p:sp>
        <p:nvSpPr>
          <p:cNvPr id="6" name="Footer Placeholder 5"/>
          <p:cNvSpPr>
            <a:spLocks noGrp="1"/>
          </p:cNvSpPr>
          <p:nvPr>
            <p:ph type="ftr" sz="quarter" idx="11"/>
          </p:nvPr>
        </p:nvSpPr>
        <p:spPr>
          <a:xfrm>
            <a:off x="3581400" y="6407944"/>
            <a:ext cx="3149353" cy="365125"/>
          </a:xfrm>
        </p:spPr>
        <p:txBody>
          <a:bodyPr/>
          <a:lstStyle/>
          <a:p>
            <a:r>
              <a:rPr lang="en-US" smtClean="0"/>
              <a:t>The Role of Economics in Competition Law Enforcement</a:t>
            </a:r>
            <a:endParaRPr lang="en-US" dirty="0"/>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1. Objectives in Practice…</a:t>
            </a:r>
            <a:endParaRPr lang="en-US" dirty="0"/>
          </a:p>
        </p:txBody>
      </p:sp>
      <p:sp>
        <p:nvSpPr>
          <p:cNvPr id="11" name="Content Placeholder 10"/>
          <p:cNvSpPr>
            <a:spLocks noGrp="1"/>
          </p:cNvSpPr>
          <p:nvPr>
            <p:ph sz="quarter" idx="2"/>
          </p:nvPr>
        </p:nvSpPr>
        <p:spPr/>
        <p:txBody>
          <a:bodyPr/>
          <a:lstStyle/>
          <a:p>
            <a:r>
              <a:rPr lang="en-US" dirty="0" smtClean="0"/>
              <a:t>Antitrust enforcement is a war against the unjustified use of market power.</a:t>
            </a:r>
            <a:endParaRPr lang="en-US" dirty="0"/>
          </a:p>
        </p:txBody>
      </p:sp>
      <p:pic>
        <p:nvPicPr>
          <p:cNvPr id="14" name="Content Placeholder 13" descr="war2.jpg"/>
          <p:cNvPicPr>
            <a:picLocks noGrp="1" noChangeAspect="1"/>
          </p:cNvPicPr>
          <p:nvPr>
            <p:ph sz="quarter" idx="4"/>
          </p:nvPr>
        </p:nvPicPr>
        <p:blipFill>
          <a:blip r:embed="rId3" cstate="print"/>
          <a:stretch>
            <a:fillRect/>
          </a:stretch>
        </p:blipFill>
        <p:spPr>
          <a:xfrm>
            <a:off x="4876800" y="1600200"/>
            <a:ext cx="3141662" cy="3352800"/>
          </a:xfrm>
        </p:spPr>
      </p:pic>
      <p:sp>
        <p:nvSpPr>
          <p:cNvPr id="5" name="Date Placeholder 4"/>
          <p:cNvSpPr>
            <a:spLocks noGrp="1"/>
          </p:cNvSpPr>
          <p:nvPr>
            <p:ph type="dt" sz="half" idx="10"/>
          </p:nvPr>
        </p:nvSpPr>
        <p:spPr/>
        <p:txBody>
          <a:bodyPr/>
          <a:lstStyle/>
          <a:p>
            <a:fld id="{0DF58F0E-DD39-40D5-B7F3-5F77162CE772}" type="datetime4">
              <a:rPr lang="en-US" smtClean="0"/>
              <a:pPr/>
              <a:t>October 24, 2016</a:t>
            </a:fld>
            <a:endParaRPr lang="en-US"/>
          </a:p>
        </p:txBody>
      </p:sp>
      <p:sp>
        <p:nvSpPr>
          <p:cNvPr id="6" name="Footer Placeholder 5"/>
          <p:cNvSpPr>
            <a:spLocks noGrp="1"/>
          </p:cNvSpPr>
          <p:nvPr>
            <p:ph type="ftr" sz="quarter" idx="11"/>
          </p:nvPr>
        </p:nvSpPr>
        <p:spPr/>
        <p:txBody>
          <a:bodyPr/>
          <a:lstStyle/>
          <a:p>
            <a:r>
              <a:rPr lang="en-US" smtClean="0"/>
              <a:t>The Role of Economics in Competition Law Enforcement</a:t>
            </a:r>
            <a:endParaRPr lang="en-US" dirty="0"/>
          </a:p>
        </p:txBody>
      </p:sp>
      <p:sp>
        <p:nvSpPr>
          <p:cNvPr id="4" name="Slide Number Placeholder 3"/>
          <p:cNvSpPr>
            <a:spLocks noGrp="1"/>
          </p:cNvSpPr>
          <p:nvPr>
            <p:ph type="sldNum" sz="quarter" idx="12"/>
          </p:nvPr>
        </p:nvSpPr>
        <p:spPr/>
        <p:txBody>
          <a:bodyPr/>
          <a:lstStyle/>
          <a:p>
            <a:fld id="{3C2F2887-8B76-4CE8-8C0C-5E92DF30602D}" type="slidenum">
              <a:rPr lang="en-US" smtClean="0"/>
              <a:pPr/>
              <a:t>9</a:t>
            </a:fld>
            <a:endParaRPr lang="en-US"/>
          </a:p>
        </p:txBody>
      </p:sp>
      <p:cxnSp>
        <p:nvCxnSpPr>
          <p:cNvPr id="7" name="Straight Connector 6"/>
          <p:cNvCxnSpPr/>
          <p:nvPr/>
        </p:nvCxnSpPr>
        <p:spPr>
          <a:xfrm>
            <a:off x="304800" y="1295400"/>
            <a:ext cx="7772400" cy="0"/>
          </a:xfrm>
          <a:prstGeom prst="line">
            <a:avLst/>
          </a:prstGeom>
          <a:ln w="63500"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11214</TotalTime>
  <Words>2618</Words>
  <Application>Microsoft Office PowerPoint</Application>
  <PresentationFormat>On-screen Show (4:3)</PresentationFormat>
  <Paragraphs>652</Paragraphs>
  <Slides>62</Slides>
  <Notes>62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Concourse</vt:lpstr>
      <vt:lpstr>The Economics of Competition</vt:lpstr>
      <vt:lpstr>Disclaimer</vt:lpstr>
      <vt:lpstr>Learning Objectives</vt:lpstr>
      <vt:lpstr>Discussion Points</vt:lpstr>
      <vt:lpstr>Topics of Discussion</vt:lpstr>
      <vt:lpstr>1.1 A Policy Perspective</vt:lpstr>
      <vt:lpstr>1.1 A Policy Perspective</vt:lpstr>
      <vt:lpstr>1. Stated Objectives of Competition Law</vt:lpstr>
      <vt:lpstr>1. Objectives in Practice…</vt:lpstr>
      <vt:lpstr>1. Objectives in Practice…</vt:lpstr>
      <vt:lpstr>1. Objectives in Practice…</vt:lpstr>
      <vt:lpstr>1. Objectives in Practice…</vt:lpstr>
      <vt:lpstr>1. Objectives in Practice…</vt:lpstr>
      <vt:lpstr>1. Objectives in Practice…</vt:lpstr>
      <vt:lpstr>1. Objectives in Practice…</vt:lpstr>
      <vt:lpstr>1. Objectives in Practice…</vt:lpstr>
      <vt:lpstr>Topics of Discussion</vt:lpstr>
      <vt:lpstr>2.1 What are “competitive markets?”</vt:lpstr>
      <vt:lpstr>2.1 What are “competitive markets?”</vt:lpstr>
      <vt:lpstr>2.1 “competitive markets?” (cont’d)</vt:lpstr>
      <vt:lpstr>2.1 “competitive markets?” (cont’d)</vt:lpstr>
      <vt:lpstr>2.1 “competitive markets?” (cont’d)</vt:lpstr>
      <vt:lpstr>2.1 “competitive markets?” (cont’d)</vt:lpstr>
      <vt:lpstr>2.1 “competitive markets?” (cont’d)</vt:lpstr>
      <vt:lpstr>2.1 “competitive markets”? (cont’d)</vt:lpstr>
      <vt:lpstr>2.2 How “competitive markets” compare</vt:lpstr>
      <vt:lpstr>2.2 How “competitive markets” compare</vt:lpstr>
      <vt:lpstr>2.2 How “competitive markets” compare</vt:lpstr>
      <vt:lpstr>2.3 How economics have shaped legal standards </vt:lpstr>
      <vt:lpstr>2.3 How economics have shaped legal standards (cont’d) </vt:lpstr>
      <vt:lpstr>2.3 How economics have shaped legal standards </vt:lpstr>
      <vt:lpstr>Reminder: Topics of Discussion</vt:lpstr>
      <vt:lpstr>3. Market Definition</vt:lpstr>
      <vt:lpstr>3. Market Definition (cont’d)</vt:lpstr>
      <vt:lpstr>3. Market Definition (cont’d)</vt:lpstr>
      <vt:lpstr>3. Market Definition (cont’d)</vt:lpstr>
      <vt:lpstr>3. Market Definition (cont’d)</vt:lpstr>
      <vt:lpstr>3. Market Definition (cont’d)</vt:lpstr>
      <vt:lpstr>3. Market Definition (cont’d)</vt:lpstr>
      <vt:lpstr>3. Market Definition (cont’d)</vt:lpstr>
      <vt:lpstr>3. Market Definition (cont’d)</vt:lpstr>
      <vt:lpstr>3. Market Definition (cont’d)</vt:lpstr>
      <vt:lpstr>Reminder: Topics of Discussion</vt:lpstr>
      <vt:lpstr>4.1 Legal Standards of Proof</vt:lpstr>
      <vt:lpstr>4.2 Theories of Harm</vt:lpstr>
      <vt:lpstr>4.2 Theories of Harm (cont’d)</vt:lpstr>
      <vt:lpstr>4.2 Theories of Harm (cont’d)</vt:lpstr>
      <vt:lpstr>4.2 Theories of Harm (cont’d)</vt:lpstr>
      <vt:lpstr>4.2 Theories of Harm (cont’d)</vt:lpstr>
      <vt:lpstr>4.2 Theories of Harm (cont’d)</vt:lpstr>
      <vt:lpstr>4.2 Theories of Harm (cont’d)</vt:lpstr>
      <vt:lpstr>4.2 Theories of Harm (cont’d)</vt:lpstr>
      <vt:lpstr>Discussion Points</vt:lpstr>
      <vt:lpstr>4.3 Dominance</vt:lpstr>
      <vt:lpstr>4.3 Dominance (contd)</vt:lpstr>
      <vt:lpstr>4.3 Dominance (contd)</vt:lpstr>
      <vt:lpstr>4.3 Dominance (contd)</vt:lpstr>
      <vt:lpstr>4.3 Dominance (contd)</vt:lpstr>
      <vt:lpstr>4.4 Mental Traps to avoid</vt:lpstr>
      <vt:lpstr>4.4 Mental Traps to avoid</vt:lpstr>
      <vt:lpstr>4.4 Mental Traps to avoid</vt:lpstr>
      <vt:lpstr>CASE STUDIES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OECS Workshop on the economics of competition law</dc:title>
  <dc:creator>KHarriott</dc:creator>
  <cp:lastModifiedBy>Kristina Barrett</cp:lastModifiedBy>
  <cp:revision>415</cp:revision>
  <dcterms:created xsi:type="dcterms:W3CDTF">2011-09-02T13:28:23Z</dcterms:created>
  <dcterms:modified xsi:type="dcterms:W3CDTF">2016-10-24T18:04:27Z</dcterms:modified>
</cp:coreProperties>
</file>